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sldIdLst>
    <p:sldId id="257" r:id="rId5"/>
    <p:sldId id="288" r:id="rId6"/>
    <p:sldId id="259" r:id="rId7"/>
    <p:sldId id="310" r:id="rId8"/>
    <p:sldId id="289" r:id="rId9"/>
    <p:sldId id="287" r:id="rId10"/>
    <p:sldId id="311" r:id="rId11"/>
    <p:sldId id="312" r:id="rId12"/>
    <p:sldId id="313" r:id="rId13"/>
    <p:sldId id="314" r:id="rId14"/>
    <p:sldId id="332" r:id="rId15"/>
    <p:sldId id="333" r:id="rId16"/>
    <p:sldId id="308" r:id="rId17"/>
    <p:sldId id="309" r:id="rId18"/>
    <p:sldId id="2045" r:id="rId19"/>
    <p:sldId id="304" r:id="rId20"/>
    <p:sldId id="305" r:id="rId21"/>
    <p:sldId id="334" r:id="rId22"/>
    <p:sldId id="2056" r:id="rId23"/>
    <p:sldId id="2053" r:id="rId24"/>
    <p:sldId id="295" r:id="rId25"/>
    <p:sldId id="2046" r:id="rId26"/>
    <p:sldId id="293" r:id="rId27"/>
    <p:sldId id="297" r:id="rId28"/>
    <p:sldId id="298" r:id="rId29"/>
    <p:sldId id="315" r:id="rId30"/>
    <p:sldId id="316" r:id="rId31"/>
    <p:sldId id="2050" r:id="rId32"/>
    <p:sldId id="2051" r:id="rId33"/>
    <p:sldId id="2052" r:id="rId34"/>
    <p:sldId id="256" r:id="rId35"/>
    <p:sldId id="317" r:id="rId36"/>
    <p:sldId id="318" r:id="rId37"/>
    <p:sldId id="319" r:id="rId38"/>
    <p:sldId id="320" r:id="rId39"/>
    <p:sldId id="321" r:id="rId40"/>
    <p:sldId id="322" r:id="rId41"/>
    <p:sldId id="323" r:id="rId42"/>
    <p:sldId id="324" r:id="rId43"/>
    <p:sldId id="331" r:id="rId44"/>
    <p:sldId id="337" r:id="rId45"/>
    <p:sldId id="338" r:id="rId46"/>
    <p:sldId id="339" r:id="rId47"/>
    <p:sldId id="340" r:id="rId48"/>
    <p:sldId id="325" r:id="rId49"/>
    <p:sldId id="326" r:id="rId50"/>
    <p:sldId id="336" r:id="rId51"/>
    <p:sldId id="292" r:id="rId52"/>
    <p:sldId id="291" r:id="rId53"/>
    <p:sldId id="335" r:id="rId54"/>
    <p:sldId id="2047" r:id="rId55"/>
    <p:sldId id="301" r:id="rId56"/>
    <p:sldId id="302" r:id="rId57"/>
    <p:sldId id="327" r:id="rId58"/>
    <p:sldId id="328" r:id="rId59"/>
    <p:sldId id="2054" r:id="rId60"/>
    <p:sldId id="2055" r:id="rId61"/>
    <p:sldId id="2048" r:id="rId62"/>
    <p:sldId id="2049" r:id="rId63"/>
    <p:sldId id="280"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352"/>
    <a:srgbClr val="535353"/>
    <a:srgbClr val="58AF3C"/>
    <a:srgbClr val="123E84"/>
    <a:srgbClr val="00ABC9"/>
    <a:srgbClr val="00A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9A25C-091F-40D7-A51F-1BCEC8A16F66}" v="3" dt="2020-11-20T11:03:32.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01"/>
    <p:restoredTop sz="96327"/>
  </p:normalViewPr>
  <p:slideViewPr>
    <p:cSldViewPr snapToGrid="0" snapToObjects="1">
      <p:cViewPr varScale="1">
        <p:scale>
          <a:sx n="48" d="100"/>
          <a:sy n="48" d="100"/>
        </p:scale>
        <p:origin x="-523"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6DBBC2F-C110-5F44-98BD-D6263C71502C}" type="datetimeFigureOut">
              <a:rPr lang="en-BE" smtClean="0"/>
              <a:t>12/13/2020</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389468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6DBBC2F-C110-5F44-98BD-D6263C71502C}" type="datetimeFigureOut">
              <a:rPr lang="en-BE" smtClean="0"/>
              <a:t>12/13/2020</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227236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6DBBC2F-C110-5F44-98BD-D6263C71502C}" type="datetimeFigureOut">
              <a:rPr lang="en-BE" smtClean="0"/>
              <a:t>12/13/2020</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1979885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6DBBC2F-C110-5F44-98BD-D6263C71502C}" type="datetimeFigureOut">
              <a:rPr lang="en-BE" smtClean="0"/>
              <a:t>12/13/2020</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2981100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6DBBC2F-C110-5F44-98BD-D6263C71502C}" type="datetimeFigureOut">
              <a:rPr lang="en-BE" smtClean="0"/>
              <a:t>12/13/2020</a:t>
            </a:fld>
            <a:endParaRPr lang="en-BE"/>
          </a:p>
        </p:txBody>
      </p:sp>
      <p:sp>
        <p:nvSpPr>
          <p:cNvPr id="5" name="Footer Placeholder 4"/>
          <p:cNvSpPr>
            <a:spLocks noGrp="1"/>
          </p:cNvSpPr>
          <p:nvPr>
            <p:ph type="ftr" sz="quarter" idx="11"/>
          </p:nvPr>
        </p:nvSpPr>
        <p:spPr/>
        <p:txBody>
          <a:bodyPr/>
          <a:lstStyle/>
          <a:p>
            <a:endParaRPr lang="en-BE"/>
          </a:p>
        </p:txBody>
      </p:sp>
      <p:sp>
        <p:nvSpPr>
          <p:cNvPr id="6" name="Slide Number Placeholder 5"/>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2216240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6DBBC2F-C110-5F44-98BD-D6263C71502C}" type="datetimeFigureOut">
              <a:rPr lang="en-BE" smtClean="0"/>
              <a:t>12/13/2020</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113504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6DBBC2F-C110-5F44-98BD-D6263C71502C}" type="datetimeFigureOut">
              <a:rPr lang="en-BE" smtClean="0"/>
              <a:t>12/13/2020</a:t>
            </a:fld>
            <a:endParaRPr lang="en-BE"/>
          </a:p>
        </p:txBody>
      </p:sp>
      <p:sp>
        <p:nvSpPr>
          <p:cNvPr id="8" name="Footer Placeholder 7"/>
          <p:cNvSpPr>
            <a:spLocks noGrp="1"/>
          </p:cNvSpPr>
          <p:nvPr>
            <p:ph type="ftr" sz="quarter" idx="11"/>
          </p:nvPr>
        </p:nvSpPr>
        <p:spPr/>
        <p:txBody>
          <a:bodyPr/>
          <a:lstStyle/>
          <a:p>
            <a:endParaRPr lang="en-BE"/>
          </a:p>
        </p:txBody>
      </p:sp>
      <p:sp>
        <p:nvSpPr>
          <p:cNvPr id="9" name="Slide Number Placeholder 8"/>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4016545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6DBBC2F-C110-5F44-98BD-D6263C71502C}" type="datetimeFigureOut">
              <a:rPr lang="en-BE" smtClean="0"/>
              <a:t>12/13/2020</a:t>
            </a:fld>
            <a:endParaRPr lang="en-BE"/>
          </a:p>
        </p:txBody>
      </p:sp>
      <p:sp>
        <p:nvSpPr>
          <p:cNvPr id="4" name="Footer Placeholder 3"/>
          <p:cNvSpPr>
            <a:spLocks noGrp="1"/>
          </p:cNvSpPr>
          <p:nvPr>
            <p:ph type="ftr" sz="quarter" idx="11"/>
          </p:nvPr>
        </p:nvSpPr>
        <p:spPr/>
        <p:txBody>
          <a:bodyPr/>
          <a:lstStyle/>
          <a:p>
            <a:endParaRPr lang="en-BE"/>
          </a:p>
        </p:txBody>
      </p:sp>
      <p:sp>
        <p:nvSpPr>
          <p:cNvPr id="5" name="Slide Number Placeholder 4"/>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171512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BBC2F-C110-5F44-98BD-D6263C71502C}" type="datetimeFigureOut">
              <a:rPr lang="en-BE" smtClean="0"/>
              <a:t>12/13/2020</a:t>
            </a:fld>
            <a:endParaRPr lang="en-BE"/>
          </a:p>
        </p:txBody>
      </p:sp>
      <p:sp>
        <p:nvSpPr>
          <p:cNvPr id="3" name="Footer Placeholder 2"/>
          <p:cNvSpPr>
            <a:spLocks noGrp="1"/>
          </p:cNvSpPr>
          <p:nvPr>
            <p:ph type="ftr" sz="quarter" idx="11"/>
          </p:nvPr>
        </p:nvSpPr>
        <p:spPr/>
        <p:txBody>
          <a:bodyPr/>
          <a:lstStyle/>
          <a:p>
            <a:endParaRPr lang="en-BE"/>
          </a:p>
        </p:txBody>
      </p:sp>
      <p:sp>
        <p:nvSpPr>
          <p:cNvPr id="4" name="Slide Number Placeholder 3"/>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3448418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6DBBC2F-C110-5F44-98BD-D6263C71502C}" type="datetimeFigureOut">
              <a:rPr lang="en-BE" smtClean="0"/>
              <a:t>12/13/2020</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153780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6DBBC2F-C110-5F44-98BD-D6263C71502C}" type="datetimeFigureOut">
              <a:rPr lang="en-BE" smtClean="0"/>
              <a:t>12/13/2020</a:t>
            </a:fld>
            <a:endParaRPr lang="en-BE"/>
          </a:p>
        </p:txBody>
      </p:sp>
      <p:sp>
        <p:nvSpPr>
          <p:cNvPr id="6" name="Footer Placeholder 5"/>
          <p:cNvSpPr>
            <a:spLocks noGrp="1"/>
          </p:cNvSpPr>
          <p:nvPr>
            <p:ph type="ftr" sz="quarter" idx="11"/>
          </p:nvPr>
        </p:nvSpPr>
        <p:spPr/>
        <p:txBody>
          <a:bodyPr/>
          <a:lstStyle/>
          <a:p>
            <a:endParaRPr lang="en-BE"/>
          </a:p>
        </p:txBody>
      </p:sp>
      <p:sp>
        <p:nvSpPr>
          <p:cNvPr id="7" name="Slide Number Placeholder 6"/>
          <p:cNvSpPr>
            <a:spLocks noGrp="1"/>
          </p:cNvSpPr>
          <p:nvPr>
            <p:ph type="sldNum" sz="quarter" idx="12"/>
          </p:nvPr>
        </p:nvSpPr>
        <p:spPr/>
        <p:txBody>
          <a:bodyPr/>
          <a:lstStyle/>
          <a:p>
            <a:fld id="{0BDC49C0-FB4E-3948-B281-4E221014A753}" type="slidenum">
              <a:rPr lang="en-BE" smtClean="0"/>
              <a:t>‹#›</a:t>
            </a:fld>
            <a:endParaRPr lang="en-BE"/>
          </a:p>
        </p:txBody>
      </p:sp>
    </p:spTree>
    <p:extLst>
      <p:ext uri="{BB962C8B-B14F-4D97-AF65-F5344CB8AC3E}">
        <p14:creationId xmlns:p14="http://schemas.microsoft.com/office/powerpoint/2010/main" val="1039815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BBC2F-C110-5F44-98BD-D6263C71502C}" type="datetimeFigureOut">
              <a:rPr lang="en-BE" smtClean="0"/>
              <a:t>12/13/2020</a:t>
            </a:fld>
            <a:endParaRPr lang="en-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C49C0-FB4E-3948-B281-4E221014A753}" type="slidenum">
              <a:rPr lang="en-BE" smtClean="0"/>
              <a:t>‹#›</a:t>
            </a:fld>
            <a:endParaRPr lang="en-BE"/>
          </a:p>
        </p:txBody>
      </p:sp>
    </p:spTree>
    <p:extLst>
      <p:ext uri="{BB962C8B-B14F-4D97-AF65-F5344CB8AC3E}">
        <p14:creationId xmlns:p14="http://schemas.microsoft.com/office/powerpoint/2010/main" val="1884244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hyperlink" Target="http://www.unece.org/fileadmin/DAM/trans/doc/2020/dgwp15ac1/ECE-TRANS-WP15-AC1-2020-57e.pdf" TargetMode="External"/><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8" Type="http://schemas.openxmlformats.org/officeDocument/2006/relationships/hyperlink" Target="https://fead.be/wp-content/uploads/2020/11/Summary-investigation-report-batteries-in-bulk-Finland.pdf" TargetMode="External"/><Relationship Id="rId3" Type="http://schemas.openxmlformats.org/officeDocument/2006/relationships/hyperlink" Target="https://fead.be/wp-content/uploads/2020/10/Finnish_document.pdf" TargetMode="External"/><Relationship Id="rId7" Type="http://schemas.openxmlformats.org/officeDocument/2006/relationships/hyperlink" Target="https://fead.be/wp-content/uploads/2020/11/incendie-batteries.pdf" TargetMode="External"/><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hyperlink" Target="https://fead.be/wp-content/uploads/2020/11/Summary-of-the-report-of-the-Netherlands-batteries-in-bulk.pdf" TargetMode="External"/><Relationship Id="rId5" Type="http://schemas.openxmlformats.org/officeDocument/2006/relationships/image" Target="../media/image11.jpe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emf"/><Relationship Id="rId7" Type="http://schemas.openxmlformats.org/officeDocument/2006/relationships/image" Target="../media/image19.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0.emf"/><Relationship Id="rId7" Type="http://schemas.openxmlformats.org/officeDocument/2006/relationships/image" Target="../media/image24.jp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hyperlink" Target="https://fead.be/wp-content/uploads/2020/11/FEAD-61-TRK2-pdf.pdf" TargetMode="Externa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hyperlink" Target="https://fead.be/wp-content/uploads/2020/11/Pharmaceuticals-1.1-TRK.pdf" TargetMode="Externa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emf"/><Relationship Id="rId7" Type="http://schemas.openxmlformats.org/officeDocument/2006/relationships/image" Target="../media/image11.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emf"/><Relationship Id="rId10" Type="http://schemas.openxmlformats.org/officeDocument/2006/relationships/image" Target="../media/image14.jpeg"/><Relationship Id="rId4" Type="http://schemas.openxmlformats.org/officeDocument/2006/relationships/image" Target="../media/image8.emf"/><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hyperlink" Target="https://fead.be/wp-content/uploads/2020/10/Annex_to_FEAD_Proposed_List_of_Issues_-_Waste_Provisions_relating_to_ADR-1.pdf" TargetMode="External"/><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34.xml.rels><?xml version="1.0" encoding="UTF-8" standalone="yes"?>
<Relationships xmlns="http://schemas.openxmlformats.org/package/2006/relationships"><Relationship Id="rId3" Type="http://schemas.openxmlformats.org/officeDocument/2006/relationships/hyperlink" Target="ANNEX%20II%20GERMANY%20AUSNAHME%2020%20DANGEROUS%20WASTE%20LIST%202015%20VERSION.pdf" TargetMode="External"/><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hyperlink" Target="https://fead.be/wp-content/uploads/2020/10/Annex_to_FEAD_Proposed_List_of_Issues_-_Waste_Provisions_relating_to_ADR-1.pdf" TargetMode="Externa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hyperlink" Target="https://fead.be/wp-content/uploads/2020/10/Annex_to_FEAD_Proposed_List_of_Issues_-_Waste_Provisions_relating_to_ADR-1.pdf" TargetMode="External"/><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3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0.emf"/><Relationship Id="rId7" Type="http://schemas.openxmlformats.org/officeDocument/2006/relationships/image" Target="../media/image28.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33.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emf"/><Relationship Id="rId7" Type="http://schemas.openxmlformats.org/officeDocument/2006/relationships/image" Target="../media/image36.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1.jpeg"/><Relationship Id="rId9"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41.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1.jpeg"/></Relationships>
</file>

<file path=ppt/slides/_rels/slide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7.xml.rels><?xml version="1.0" encoding="UTF-8" standalone="yes"?>
<Relationships xmlns="http://schemas.openxmlformats.org/package/2006/relationships"><Relationship Id="rId3" Type="http://schemas.openxmlformats.org/officeDocument/2006/relationships/hyperlink" Target="https://fead.be/wp-content/uploads/2020/11/Doc-51-Germany-updated-ECE-TRANS-WP15-AC1-2020-51erev_2.pdf" TargetMode="External"/><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1639823" y="1165319"/>
            <a:ext cx="7674298" cy="1323439"/>
          </a:xfrm>
          <a:prstGeom prst="rect">
            <a:avLst/>
          </a:prstGeom>
        </p:spPr>
        <p:txBody>
          <a:bodyPr wrap="square">
            <a:spAutoFit/>
          </a:bodyPr>
          <a:lstStyle/>
          <a:p>
            <a:r>
              <a:rPr lang="en-GB" sz="4000" b="1" dirty="0">
                <a:solidFill>
                  <a:schemeClr val="bg1"/>
                </a:solidFill>
                <a:latin typeface="Helvetica" pitchFamily="2" charset="0"/>
              </a:rPr>
              <a:t>Informal working group on ADR and Waste</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10" name="Rectangle 9">
            <a:extLst>
              <a:ext uri="{FF2B5EF4-FFF2-40B4-BE49-F238E27FC236}">
                <a16:creationId xmlns:a16="http://schemas.microsoft.com/office/drawing/2014/main" id="{5CF548FC-70DD-4F46-96BC-B8463F7FB232}"/>
              </a:ext>
            </a:extLst>
          </p:cNvPr>
          <p:cNvSpPr/>
          <p:nvPr/>
        </p:nvSpPr>
        <p:spPr>
          <a:xfrm>
            <a:off x="1639823" y="2903981"/>
            <a:ext cx="6096000" cy="400110"/>
          </a:xfrm>
          <a:prstGeom prst="rect">
            <a:avLst/>
          </a:prstGeom>
        </p:spPr>
        <p:txBody>
          <a:bodyPr>
            <a:spAutoFit/>
          </a:bodyPr>
          <a:lstStyle/>
          <a:p>
            <a:r>
              <a:rPr lang="en-GB" sz="2000" b="1" dirty="0">
                <a:solidFill>
                  <a:schemeClr val="bg1"/>
                </a:solidFill>
                <a:latin typeface="Helvetica" pitchFamily="2" charset="0"/>
              </a:rPr>
              <a:t>19 November 2020         9.00 am – 1.00 pm  </a:t>
            </a:r>
            <a:endParaRPr lang="en-BE" sz="2000" b="1" dirty="0">
              <a:solidFill>
                <a:schemeClr val="bg1"/>
              </a:solidFill>
              <a:latin typeface="Helvetica" pitchFamily="2" charset="0"/>
            </a:endParaRPr>
          </a:p>
        </p:txBody>
      </p:sp>
    </p:spTree>
    <p:extLst>
      <p:ext uri="{BB962C8B-B14F-4D97-AF65-F5344CB8AC3E}">
        <p14:creationId xmlns:p14="http://schemas.microsoft.com/office/powerpoint/2010/main" val="2296868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15432" y="693093"/>
            <a:ext cx="9463899" cy="584775"/>
          </a:xfrm>
          <a:prstGeom prst="rect">
            <a:avLst/>
          </a:prstGeom>
        </p:spPr>
        <p:txBody>
          <a:bodyPr wrap="square">
            <a:spAutoFit/>
          </a:bodyPr>
          <a:lstStyle/>
          <a:p>
            <a:r>
              <a:rPr lang="en-GB" sz="3200" b="1" dirty="0">
                <a:solidFill>
                  <a:srgbClr val="123E84"/>
                </a:solidFill>
                <a:latin typeface="Helvetica" pitchFamily="2" charset="0"/>
              </a:rPr>
              <a:t>2020 Autumn session of the Joint Meeting</a:t>
            </a:r>
            <a:endParaRPr lang="en-BE" sz="3200" b="1" dirty="0">
              <a:solidFill>
                <a:srgbClr val="123E84"/>
              </a:solidFill>
              <a:latin typeface="Helvetica" pitchFamily="2"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sp>
        <p:nvSpPr>
          <p:cNvPr id="2" name="Rectangle 1">
            <a:extLst>
              <a:ext uri="{FF2B5EF4-FFF2-40B4-BE49-F238E27FC236}">
                <a16:creationId xmlns:a16="http://schemas.microsoft.com/office/drawing/2014/main" id="{6004C2B1-FCFA-EA4D-B0AB-4B179F85000C}"/>
              </a:ext>
            </a:extLst>
          </p:cNvPr>
          <p:cNvSpPr/>
          <p:nvPr/>
        </p:nvSpPr>
        <p:spPr>
          <a:xfrm>
            <a:off x="1081690" y="1770371"/>
            <a:ext cx="8931384" cy="3785652"/>
          </a:xfrm>
          <a:prstGeom prst="rect">
            <a:avLst/>
          </a:prstGeom>
        </p:spPr>
        <p:txBody>
          <a:bodyPr wrap="square">
            <a:spAutoFit/>
          </a:bodyPr>
          <a:lstStyle/>
          <a:p>
            <a:pPr marL="342900" indent="-342900">
              <a:buFont typeface="Arial" panose="020B0604020202020204" pitchFamily="34" charset="0"/>
              <a:buChar char="•"/>
            </a:pPr>
            <a:r>
              <a:rPr lang="nl-BE" sz="2000" dirty="0">
                <a:latin typeface="Helvetica" pitchFamily="2" charset="0"/>
              </a:rPr>
              <a:t>WD 51 on </a:t>
            </a:r>
            <a:r>
              <a:rPr lang="nl-BE" sz="2000" b="1" dirty="0">
                <a:latin typeface="Helvetica" pitchFamily="2" charset="0"/>
              </a:rPr>
              <a:t>polymerizing waste </a:t>
            </a:r>
            <a:r>
              <a:rPr lang="nl-BE" sz="2000" dirty="0">
                <a:latin typeface="Helvetica" pitchFamily="2" charset="0"/>
              </a:rPr>
              <a:t>(D) </a:t>
            </a:r>
            <a:r>
              <a:rPr lang="nl-BE" sz="2000" dirty="0">
                <a:latin typeface="Helvetica" pitchFamily="2" charset="0"/>
                <a:sym typeface="Wingdings" panose="05000000000000000000" pitchFamily="2" charset="2"/>
              </a:rPr>
              <a:t> </a:t>
            </a:r>
            <a:r>
              <a:rPr lang="nl-BE" sz="2000" dirty="0">
                <a:latin typeface="Helvetica" pitchFamily="2" charset="0"/>
              </a:rPr>
              <a:t>supported with fine-tuning</a:t>
            </a:r>
          </a:p>
          <a:p>
            <a:pPr marL="342900" indent="-342900">
              <a:buFont typeface="Arial" panose="020B0604020202020204" pitchFamily="34" charset="0"/>
              <a:buChar char="•"/>
            </a:pPr>
            <a:endParaRPr lang="nl-BE" sz="2000" dirty="0">
              <a:latin typeface="Helvetica" pitchFamily="2" charset="0"/>
            </a:endParaRPr>
          </a:p>
          <a:p>
            <a:pPr marL="342900" indent="-342900">
              <a:buFont typeface="Arial" panose="020B0604020202020204" pitchFamily="34" charset="0"/>
              <a:buChar char="•"/>
            </a:pPr>
            <a:r>
              <a:rPr lang="nl-BE" sz="2000" dirty="0">
                <a:latin typeface="Helvetica" pitchFamily="2" charset="0"/>
              </a:rPr>
              <a:t>WD 57 on </a:t>
            </a:r>
            <a:r>
              <a:rPr lang="nl-BE" sz="2000" b="1" dirty="0">
                <a:latin typeface="Helvetica" pitchFamily="2" charset="0"/>
              </a:rPr>
              <a:t>asbestos in bulk </a:t>
            </a:r>
            <a:r>
              <a:rPr lang="nl-BE" sz="2000" dirty="0">
                <a:latin typeface="Helvetica" pitchFamily="2" charset="0"/>
              </a:rPr>
              <a:t>(F) </a:t>
            </a:r>
            <a:r>
              <a:rPr lang="nl-BE" sz="2000" dirty="0">
                <a:latin typeface="Helvetica" pitchFamily="2" charset="0"/>
                <a:sym typeface="Wingdings" panose="05000000000000000000" pitchFamily="2" charset="2"/>
              </a:rPr>
              <a:t> </a:t>
            </a:r>
            <a:r>
              <a:rPr lang="nl-BE" sz="2000" dirty="0">
                <a:latin typeface="Helvetica" pitchFamily="2" charset="0"/>
              </a:rPr>
              <a:t>supported with fine-tuning</a:t>
            </a:r>
          </a:p>
          <a:p>
            <a:pPr marL="342900" indent="-342900">
              <a:buFont typeface="Arial" panose="020B0604020202020204" pitchFamily="34" charset="0"/>
              <a:buChar char="•"/>
            </a:pPr>
            <a:endParaRPr lang="nl-BE" sz="2000" dirty="0">
              <a:latin typeface="Helvetica" pitchFamily="2" charset="0"/>
            </a:endParaRPr>
          </a:p>
          <a:p>
            <a:pPr marL="342900" indent="-342900">
              <a:buFont typeface="Arial" panose="020B0604020202020204" pitchFamily="34" charset="0"/>
              <a:buChar char="•"/>
            </a:pPr>
            <a:r>
              <a:rPr lang="nl-BE" sz="2000" dirty="0">
                <a:solidFill>
                  <a:srgbClr val="92D050"/>
                </a:solidFill>
                <a:latin typeface="Helvetica" pitchFamily="2" charset="0"/>
              </a:rPr>
              <a:t>WD 60 </a:t>
            </a:r>
            <a:r>
              <a:rPr lang="nl-BE" sz="2000" b="1" dirty="0">
                <a:solidFill>
                  <a:srgbClr val="92D050"/>
                </a:solidFill>
                <a:latin typeface="Helvetica" pitchFamily="2" charset="0"/>
              </a:rPr>
              <a:t>on scope UN 3509 </a:t>
            </a:r>
            <a:r>
              <a:rPr lang="nl-BE" sz="2000" dirty="0">
                <a:solidFill>
                  <a:srgbClr val="92D050"/>
                </a:solidFill>
                <a:latin typeface="Helvetica" pitchFamily="2" charset="0"/>
              </a:rPr>
              <a:t>(FEAD) </a:t>
            </a:r>
            <a:r>
              <a:rPr lang="nl-BE" sz="2000" dirty="0">
                <a:solidFill>
                  <a:srgbClr val="92D050"/>
                </a:solidFill>
                <a:latin typeface="Helvetica" pitchFamily="2" charset="0"/>
                <a:sym typeface="Wingdings" panose="05000000000000000000" pitchFamily="2" charset="2"/>
              </a:rPr>
              <a:t> </a:t>
            </a:r>
            <a:r>
              <a:rPr lang="nl-BE" sz="2000" dirty="0">
                <a:solidFill>
                  <a:srgbClr val="92D050"/>
                </a:solidFill>
                <a:latin typeface="Helvetica" pitchFamily="2" charset="0"/>
              </a:rPr>
              <a:t>approved</a:t>
            </a:r>
          </a:p>
          <a:p>
            <a:pPr marL="342900" indent="-342900">
              <a:buFont typeface="Arial" panose="020B0604020202020204" pitchFamily="34" charset="0"/>
              <a:buChar char="•"/>
            </a:pPr>
            <a:endParaRPr lang="nl-BE" sz="2000" dirty="0">
              <a:latin typeface="Helvetica" pitchFamily="2" charset="0"/>
            </a:endParaRPr>
          </a:p>
          <a:p>
            <a:pPr marL="342900" indent="-342900">
              <a:buFont typeface="Arial" panose="020B0604020202020204" pitchFamily="34" charset="0"/>
              <a:buChar char="•"/>
            </a:pPr>
            <a:r>
              <a:rPr lang="nl-BE" sz="2000" dirty="0">
                <a:latin typeface="Helvetica" pitchFamily="2" charset="0"/>
              </a:rPr>
              <a:t>WD 61 on </a:t>
            </a:r>
            <a:r>
              <a:rPr lang="nl-BE" sz="2000" b="1" dirty="0">
                <a:latin typeface="Helvetica" pitchFamily="2" charset="0"/>
              </a:rPr>
              <a:t>quantity information </a:t>
            </a:r>
            <a:r>
              <a:rPr lang="nl-BE" sz="2000" dirty="0">
                <a:latin typeface="Helvetica" pitchFamily="2" charset="0"/>
              </a:rPr>
              <a:t>(FEAD) </a:t>
            </a:r>
            <a:r>
              <a:rPr lang="nl-BE" sz="2000" dirty="0">
                <a:latin typeface="Helvetica" pitchFamily="2" charset="0"/>
                <a:sym typeface="Wingdings" panose="05000000000000000000" pitchFamily="2" charset="2"/>
              </a:rPr>
              <a:t></a:t>
            </a:r>
            <a:r>
              <a:rPr lang="nl-BE" sz="2000" dirty="0">
                <a:latin typeface="Helvetica" pitchFamily="2" charset="0"/>
              </a:rPr>
              <a:t> supported with fine-tuning</a:t>
            </a:r>
          </a:p>
          <a:p>
            <a:pPr marL="342900" indent="-342900">
              <a:buFont typeface="Arial" panose="020B0604020202020204" pitchFamily="34" charset="0"/>
              <a:buChar char="•"/>
            </a:pPr>
            <a:endParaRPr lang="nl-BE" sz="2000" dirty="0">
              <a:latin typeface="Helvetica" pitchFamily="2" charset="0"/>
            </a:endParaRPr>
          </a:p>
          <a:p>
            <a:pPr marL="342900" indent="-342900">
              <a:buFont typeface="Arial" panose="020B0604020202020204" pitchFamily="34" charset="0"/>
              <a:buChar char="•"/>
            </a:pPr>
            <a:r>
              <a:rPr lang="nl-BE" sz="2000" dirty="0">
                <a:solidFill>
                  <a:srgbClr val="92D050"/>
                </a:solidFill>
                <a:latin typeface="Helvetica" pitchFamily="2" charset="0"/>
              </a:rPr>
              <a:t>WD 62 on </a:t>
            </a:r>
            <a:r>
              <a:rPr lang="nl-BE" sz="2000" b="1" dirty="0">
                <a:solidFill>
                  <a:srgbClr val="92D050"/>
                </a:solidFill>
                <a:latin typeface="Helvetica" pitchFamily="2" charset="0"/>
              </a:rPr>
              <a:t>sheeted containers for UN 3509</a:t>
            </a:r>
            <a:r>
              <a:rPr lang="nl-BE" sz="2000" dirty="0">
                <a:solidFill>
                  <a:srgbClr val="92D050"/>
                </a:solidFill>
                <a:latin typeface="Helvetica" pitchFamily="2" charset="0"/>
              </a:rPr>
              <a:t> </a:t>
            </a:r>
            <a:r>
              <a:rPr lang="nl-BE" sz="2000" dirty="0">
                <a:solidFill>
                  <a:srgbClr val="92D050"/>
                </a:solidFill>
                <a:latin typeface="Helvetica" pitchFamily="2" charset="0"/>
                <a:sym typeface="Wingdings" panose="05000000000000000000" pitchFamily="2" charset="2"/>
              </a:rPr>
              <a:t> </a:t>
            </a:r>
            <a:r>
              <a:rPr lang="nl-BE" sz="2000" dirty="0">
                <a:solidFill>
                  <a:srgbClr val="92D050"/>
                </a:solidFill>
                <a:latin typeface="Helvetica" pitchFamily="2" charset="0"/>
              </a:rPr>
              <a:t>approved</a:t>
            </a:r>
          </a:p>
          <a:p>
            <a:endParaRPr lang="nl-BE" sz="2000" dirty="0">
              <a:latin typeface="Helvetica" pitchFamily="2" charset="0"/>
            </a:endParaRPr>
          </a:p>
          <a:p>
            <a:pPr marL="342900" indent="-342900">
              <a:buFont typeface="Arial" panose="020B0604020202020204" pitchFamily="34" charset="0"/>
              <a:buChar char="•"/>
            </a:pPr>
            <a:r>
              <a:rPr lang="nl-BE" sz="2000" dirty="0">
                <a:latin typeface="Helvetica" pitchFamily="2" charset="0"/>
              </a:rPr>
              <a:t>WD 02 </a:t>
            </a:r>
            <a:r>
              <a:rPr lang="nl-BE" sz="2000" b="1" dirty="0">
                <a:latin typeface="Helvetica" pitchFamily="2" charset="0"/>
              </a:rPr>
              <a:t>on carriage in bulk of batteries</a:t>
            </a:r>
            <a:r>
              <a:rPr lang="nl-BE" sz="2000" dirty="0">
                <a:latin typeface="Helvetica" pitchFamily="2" charset="0"/>
              </a:rPr>
              <a:t> (Fi) </a:t>
            </a:r>
            <a:r>
              <a:rPr lang="nl-BE" sz="2000" dirty="0">
                <a:latin typeface="Helvetica" pitchFamily="2" charset="0"/>
                <a:sym typeface="Wingdings" panose="05000000000000000000" pitchFamily="2" charset="2"/>
              </a:rPr>
              <a:t> </a:t>
            </a:r>
            <a:r>
              <a:rPr lang="nl-BE" sz="2000" dirty="0">
                <a:latin typeface="Helvetica" pitchFamily="2" charset="0"/>
              </a:rPr>
              <a:t>sent to the informal WG.</a:t>
            </a:r>
          </a:p>
          <a:p>
            <a:endParaRPr lang="en-US" sz="2000" dirty="0">
              <a:latin typeface="Helvetica" pitchFamily="2" charset="0"/>
            </a:endParaRPr>
          </a:p>
        </p:txBody>
      </p:sp>
    </p:spTree>
    <p:extLst>
      <p:ext uri="{BB962C8B-B14F-4D97-AF65-F5344CB8AC3E}">
        <p14:creationId xmlns:p14="http://schemas.microsoft.com/office/powerpoint/2010/main" val="1027792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452761" y="2975828"/>
            <a:ext cx="11363418" cy="707886"/>
          </a:xfrm>
          <a:prstGeom prst="rect">
            <a:avLst/>
          </a:prstGeom>
        </p:spPr>
        <p:txBody>
          <a:bodyPr wrap="square">
            <a:spAutoFit/>
          </a:bodyPr>
          <a:lstStyle/>
          <a:p>
            <a:r>
              <a:rPr lang="en-GB" sz="4000" b="1" dirty="0">
                <a:solidFill>
                  <a:schemeClr val="bg1"/>
                </a:solidFill>
                <a:latin typeface="Helvetica" pitchFamily="2" charset="0"/>
              </a:rPr>
              <a:t>Summary previous informal WG dd. 7.10.2020</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2" name="Rectangle 9">
            <a:extLst>
              <a:ext uri="{FF2B5EF4-FFF2-40B4-BE49-F238E27FC236}">
                <a16:creationId xmlns:a16="http://schemas.microsoft.com/office/drawing/2014/main" id="{139313F5-BB0E-41AE-81F6-AF9C14D738D7}"/>
              </a:ext>
            </a:extLst>
          </p:cNvPr>
          <p:cNvSpPr/>
          <p:nvPr/>
        </p:nvSpPr>
        <p:spPr>
          <a:xfrm>
            <a:off x="4571625" y="4303818"/>
            <a:ext cx="4548326" cy="400110"/>
          </a:xfrm>
          <a:prstGeom prst="rect">
            <a:avLst/>
          </a:prstGeom>
        </p:spPr>
        <p:txBody>
          <a:bodyPr wrap="square">
            <a:spAutoFit/>
          </a:bodyPr>
          <a:lstStyle/>
          <a:p>
            <a:r>
              <a:rPr lang="en-GB" sz="2000" b="1" dirty="0">
                <a:solidFill>
                  <a:schemeClr val="bg1"/>
                </a:solidFill>
                <a:latin typeface="Helvetica" pitchFamily="2" charset="0"/>
              </a:rPr>
              <a:t>See meeting Report</a:t>
            </a:r>
            <a:endParaRPr lang="en-BE" sz="2000" b="1" dirty="0">
              <a:solidFill>
                <a:schemeClr val="bg1"/>
              </a:solidFill>
              <a:latin typeface="Helvetica" pitchFamily="2" charset="0"/>
            </a:endParaRPr>
          </a:p>
        </p:txBody>
      </p:sp>
    </p:spTree>
    <p:extLst>
      <p:ext uri="{BB962C8B-B14F-4D97-AF65-F5344CB8AC3E}">
        <p14:creationId xmlns:p14="http://schemas.microsoft.com/office/powerpoint/2010/main" val="403822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95669" y="733129"/>
            <a:ext cx="10107858" cy="584775"/>
          </a:xfrm>
          <a:prstGeom prst="rect">
            <a:avLst/>
          </a:prstGeom>
        </p:spPr>
        <p:txBody>
          <a:bodyPr wrap="square">
            <a:spAutoFit/>
          </a:bodyPr>
          <a:lstStyle/>
          <a:p>
            <a:r>
              <a:rPr lang="en-GB" sz="3200" b="1" dirty="0">
                <a:solidFill>
                  <a:srgbClr val="123E84"/>
                </a:solidFill>
                <a:latin typeface="Helvetica" pitchFamily="2" charset="0"/>
              </a:rPr>
              <a:t>Third Informal working group meeting (7 October)  </a:t>
            </a:r>
            <a:endParaRPr lang="en-BE" sz="3200" b="1" dirty="0">
              <a:solidFill>
                <a:srgbClr val="123E84"/>
              </a:solidFill>
              <a:latin typeface="Helvetica" pitchFamily="2"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sp>
        <p:nvSpPr>
          <p:cNvPr id="2" name="Rectangle 1">
            <a:extLst>
              <a:ext uri="{FF2B5EF4-FFF2-40B4-BE49-F238E27FC236}">
                <a16:creationId xmlns:a16="http://schemas.microsoft.com/office/drawing/2014/main" id="{1090B7B0-1AC5-425A-A32D-49B11A586FF8}"/>
              </a:ext>
            </a:extLst>
          </p:cNvPr>
          <p:cNvSpPr/>
          <p:nvPr/>
        </p:nvSpPr>
        <p:spPr>
          <a:xfrm>
            <a:off x="1081689" y="1521202"/>
            <a:ext cx="10622883" cy="5016758"/>
          </a:xfrm>
          <a:prstGeom prst="rect">
            <a:avLst/>
          </a:prstGeom>
        </p:spPr>
        <p:txBody>
          <a:bodyPr wrap="square">
            <a:spAutoFit/>
          </a:bodyPr>
          <a:lstStyle/>
          <a:p>
            <a:r>
              <a:rPr lang="en-US" sz="2000" dirty="0">
                <a:latin typeface="Helvetica" pitchFamily="2" charset="0"/>
              </a:rPr>
              <a:t>The following elements have been agreed upon:</a:t>
            </a:r>
          </a:p>
          <a:p>
            <a:endParaRPr lang="en-US" sz="2000" dirty="0">
              <a:latin typeface="Helvetica" pitchFamily="2" charset="0"/>
            </a:endParaRPr>
          </a:p>
          <a:p>
            <a:pPr marL="342900" indent="-342900">
              <a:buFont typeface="Arial" panose="020B0604020202020204" pitchFamily="34" charset="0"/>
              <a:buChar char="•"/>
            </a:pPr>
            <a:r>
              <a:rPr lang="en-US" sz="2000" b="1" dirty="0">
                <a:solidFill>
                  <a:srgbClr val="002060"/>
                </a:solidFill>
                <a:latin typeface="Helvetica" pitchFamily="2" charset="0"/>
              </a:rPr>
              <a:t>Need for further analysis</a:t>
            </a:r>
            <a:r>
              <a:rPr lang="en-US" sz="2000" dirty="0">
                <a:latin typeface="Helvetica" pitchFamily="2" charset="0"/>
              </a:rPr>
              <a:t>: issue 4.2 on “additional information”, document 57 on “transport of asbestos in bulk”, document 0.2 on “carriage of waste batteries in bulk”. </a:t>
            </a:r>
          </a:p>
          <a:p>
            <a:endParaRPr lang="en-US" sz="2000" dirty="0">
              <a:latin typeface="Helvetica" pitchFamily="2" charset="0"/>
            </a:endParaRPr>
          </a:p>
          <a:p>
            <a:pPr marL="342900" indent="-342900">
              <a:buFont typeface="Arial" panose="020B0604020202020204" pitchFamily="34" charset="0"/>
              <a:buChar char="•"/>
            </a:pPr>
            <a:r>
              <a:rPr lang="en-US" sz="2000" b="1" dirty="0">
                <a:solidFill>
                  <a:srgbClr val="002060"/>
                </a:solidFill>
                <a:latin typeface="Helvetica" pitchFamily="2" charset="0"/>
              </a:rPr>
              <a:t>Need for finalization</a:t>
            </a:r>
            <a:r>
              <a:rPr lang="en-US" sz="2000" dirty="0">
                <a:latin typeface="Helvetica" pitchFamily="2" charset="0"/>
              </a:rPr>
              <a:t>: issue 1.1 on “exemption of pharmaceutical products (medicines) ready for use” (by FEAD), working document 61 on “weight estimation” (all), document 51 on “polymerizing substances” (by Germany).</a:t>
            </a:r>
          </a:p>
          <a:p>
            <a:endParaRPr lang="en-US" sz="2000" b="1" dirty="0">
              <a:solidFill>
                <a:srgbClr val="002060"/>
              </a:solidFill>
              <a:latin typeface="Helvetica" pitchFamily="2" charset="0"/>
            </a:endParaRPr>
          </a:p>
          <a:p>
            <a:pPr marL="342900" indent="-342900">
              <a:buFont typeface="Arial" panose="020B0604020202020204" pitchFamily="34" charset="0"/>
              <a:buChar char="•"/>
            </a:pPr>
            <a:r>
              <a:rPr lang="en-US" sz="2000" b="1" dirty="0">
                <a:solidFill>
                  <a:srgbClr val="002060"/>
                </a:solidFill>
                <a:latin typeface="Helvetica" pitchFamily="2" charset="0"/>
              </a:rPr>
              <a:t>Need for further information from MS</a:t>
            </a:r>
            <a:r>
              <a:rPr lang="en-US" sz="2000" dirty="0">
                <a:latin typeface="Helvetica" pitchFamily="2" charset="0"/>
              </a:rPr>
              <a:t>: issue 1.1, document 0.2, proposal for multilateral agreement for document 62 (Belgium, Finland), issue 3.3 on “ transport of aerosols in bulk” (Austria).</a:t>
            </a:r>
          </a:p>
          <a:p>
            <a:endParaRPr lang="en-US" sz="2000" dirty="0">
              <a:latin typeface="Helvetica" pitchFamily="2" charset="0"/>
            </a:endParaRPr>
          </a:p>
          <a:p>
            <a:pPr marL="342900" indent="-342900">
              <a:buFont typeface="Arial" panose="020B0604020202020204" pitchFamily="34" charset="0"/>
              <a:buChar char="•"/>
            </a:pPr>
            <a:r>
              <a:rPr lang="en-US" sz="2000" dirty="0">
                <a:latin typeface="Helvetica" pitchFamily="2" charset="0"/>
              </a:rPr>
              <a:t>Introduction of point 2.2 on “transport of packaged waste” and point 2.5 on “chemical compatibility” postponed to November. </a:t>
            </a:r>
          </a:p>
          <a:p>
            <a:pPr marL="342900" indent="-342900">
              <a:buFont typeface="Arial" panose="020B0604020202020204" pitchFamily="34" charset="0"/>
              <a:buChar char="•"/>
            </a:pPr>
            <a:endParaRPr lang="en-US" sz="2000" dirty="0">
              <a:latin typeface="Helvetica" pitchFamily="2" charset="0"/>
            </a:endParaRPr>
          </a:p>
        </p:txBody>
      </p:sp>
    </p:spTree>
    <p:extLst>
      <p:ext uri="{BB962C8B-B14F-4D97-AF65-F5344CB8AC3E}">
        <p14:creationId xmlns:p14="http://schemas.microsoft.com/office/powerpoint/2010/main" val="1729311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1239048" y="2836113"/>
            <a:ext cx="9713903" cy="1323439"/>
          </a:xfrm>
          <a:prstGeom prst="rect">
            <a:avLst/>
          </a:prstGeom>
        </p:spPr>
        <p:txBody>
          <a:bodyPr wrap="square">
            <a:spAutoFit/>
          </a:bodyPr>
          <a:lstStyle/>
          <a:p>
            <a:r>
              <a:rPr lang="en-GB" sz="4000" b="1" dirty="0">
                <a:solidFill>
                  <a:schemeClr val="bg1"/>
                </a:solidFill>
                <a:latin typeface="Helvetica" pitchFamily="2" charset="0"/>
              </a:rPr>
              <a:t>Working document 57: transport of asbestos in bulk (France)</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4847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531881" cy="1077218"/>
          </a:xfrm>
          <a:prstGeom prst="rect">
            <a:avLst/>
          </a:prstGeom>
        </p:spPr>
        <p:txBody>
          <a:bodyPr wrap="square">
            <a:spAutoFit/>
          </a:bodyPr>
          <a:lstStyle/>
          <a:p>
            <a:r>
              <a:rPr lang="en-GB" sz="3200" b="1" dirty="0">
                <a:solidFill>
                  <a:srgbClr val="123E84"/>
                </a:solidFill>
                <a:latin typeface="Helvetica" pitchFamily="2" charset="0"/>
                <a:hlinkClick r:id="rId3"/>
              </a:rPr>
              <a:t>WD 57</a:t>
            </a:r>
            <a:r>
              <a:rPr lang="en-GB" sz="3200" b="1" dirty="0">
                <a:solidFill>
                  <a:srgbClr val="123E84"/>
                </a:solidFill>
                <a:latin typeface="Helvetica" pitchFamily="2" charset="0"/>
              </a:rPr>
              <a:t>: Carriage in bulk of waste containing asbestos</a:t>
            </a:r>
          </a:p>
        </p:txBody>
      </p:sp>
      <p:sp>
        <p:nvSpPr>
          <p:cNvPr id="9" name="Rectangle 8">
            <a:extLst>
              <a:ext uri="{FF2B5EF4-FFF2-40B4-BE49-F238E27FC236}">
                <a16:creationId xmlns:a16="http://schemas.microsoft.com/office/drawing/2014/main" id="{1A24CE40-E696-9747-A346-3302BA5FC537}"/>
              </a:ext>
            </a:extLst>
          </p:cNvPr>
          <p:cNvSpPr/>
          <p:nvPr/>
        </p:nvSpPr>
        <p:spPr>
          <a:xfrm>
            <a:off x="877796" y="2053311"/>
            <a:ext cx="4583497" cy="400110"/>
          </a:xfrm>
          <a:prstGeom prst="rect">
            <a:avLst/>
          </a:prstGeom>
        </p:spPr>
        <p:txBody>
          <a:bodyPr wrap="square">
            <a:spAutoFit/>
          </a:bodyPr>
          <a:lstStyle/>
          <a:p>
            <a:r>
              <a:rPr lang="en-GB" sz="2000" b="1" dirty="0">
                <a:solidFill>
                  <a:srgbClr val="00ABC9"/>
                </a:solidFill>
                <a:latin typeface="Helvetica" pitchFamily="2" charset="0"/>
              </a:rPr>
              <a:t>Context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877796" y="2441816"/>
            <a:ext cx="7915563" cy="1923604"/>
          </a:xfrm>
          <a:prstGeom prst="rect">
            <a:avLst/>
          </a:prstGeom>
          <a:noFill/>
        </p:spPr>
        <p:txBody>
          <a:bodyPr wrap="square" rtlCol="0">
            <a:spAutoFit/>
          </a:bodyPr>
          <a:lstStyle/>
          <a:p>
            <a:r>
              <a:rPr lang="en-GB" sz="1700" i="1" dirty="0">
                <a:latin typeface="Helvetica" pitchFamily="2" charset="0"/>
                <a:cs typeface="Arial" panose="020B0604020202020204" pitchFamily="34" charset="0"/>
              </a:rPr>
              <a:t>RID/ADR prohibits the carriage of asbestos in bulk (UN Nos. 2212 and 2590). The informal working group on the transport of hazardous waste, which met in Utrecht, the Netherlands, from 3 to 4 March 2020, discussed this item and found it necessary in certain cases to allow for the carriage of asbestos in bulk under certain conditions.</a:t>
            </a:r>
          </a:p>
          <a:p>
            <a:endParaRPr lang="nl-BE" sz="1700" i="1" dirty="0">
              <a:latin typeface="Helvetica" pitchFamily="2" charset="0"/>
              <a:cs typeface="Arial" panose="020B0604020202020204" pitchFamily="34" charset="0"/>
            </a:endParaRPr>
          </a:p>
          <a:p>
            <a:r>
              <a:rPr lang="nl-BE" sz="1700" dirty="0">
                <a:latin typeface="Helvetica" pitchFamily="2" charset="0"/>
                <a:cs typeface="Arial" panose="020B0604020202020204" pitchFamily="34" charset="0"/>
              </a:rPr>
              <a:t>After previous informal WG extra input from France was asked.</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
        <p:nvSpPr>
          <p:cNvPr id="2" name="Rectangle 8">
            <a:extLst>
              <a:ext uri="{FF2B5EF4-FFF2-40B4-BE49-F238E27FC236}">
                <a16:creationId xmlns:a16="http://schemas.microsoft.com/office/drawing/2014/main" id="{13960F24-B7CE-4896-B328-E8CA36911567}"/>
              </a:ext>
            </a:extLst>
          </p:cNvPr>
          <p:cNvSpPr/>
          <p:nvPr/>
        </p:nvSpPr>
        <p:spPr>
          <a:xfrm>
            <a:off x="850244" y="4404580"/>
            <a:ext cx="4583497" cy="400110"/>
          </a:xfrm>
          <a:prstGeom prst="rect">
            <a:avLst/>
          </a:prstGeom>
        </p:spPr>
        <p:txBody>
          <a:bodyPr wrap="square">
            <a:spAutoFit/>
          </a:bodyPr>
          <a:lstStyle/>
          <a:p>
            <a:r>
              <a:rPr lang="nl-BE" sz="2000" b="1" dirty="0">
                <a:solidFill>
                  <a:srgbClr val="00ABC9"/>
                </a:solidFill>
                <a:latin typeface="Helvetica" pitchFamily="2" charset="0"/>
              </a:rPr>
              <a:t>Input from member states</a:t>
            </a:r>
            <a:endParaRPr lang="en-BE" sz="2000" b="1" dirty="0">
              <a:solidFill>
                <a:srgbClr val="00ABC9"/>
              </a:solidFill>
              <a:latin typeface="Helvetica" pitchFamily="2" charset="0"/>
            </a:endParaRPr>
          </a:p>
        </p:txBody>
      </p:sp>
      <p:sp>
        <p:nvSpPr>
          <p:cNvPr id="5" name="TextBox 21">
            <a:extLst>
              <a:ext uri="{FF2B5EF4-FFF2-40B4-BE49-F238E27FC236}">
                <a16:creationId xmlns:a16="http://schemas.microsoft.com/office/drawing/2014/main" id="{D7412A39-3405-427F-AD6C-1D1F2855971A}"/>
              </a:ext>
            </a:extLst>
          </p:cNvPr>
          <p:cNvSpPr txBox="1"/>
          <p:nvPr/>
        </p:nvSpPr>
        <p:spPr>
          <a:xfrm>
            <a:off x="850244" y="4795124"/>
            <a:ext cx="8319451" cy="1661993"/>
          </a:xfrm>
          <a:prstGeom prst="rect">
            <a:avLst/>
          </a:prstGeom>
          <a:noFill/>
        </p:spPr>
        <p:txBody>
          <a:bodyPr wrap="square" rtlCol="0">
            <a:spAutoFit/>
          </a:bodyPr>
          <a:lstStyle/>
          <a:p>
            <a:pPr marL="285750" indent="-285750">
              <a:buFont typeface="Arial" panose="020B0604020202020204" pitchFamily="34" charset="0"/>
              <a:buChar char="•"/>
            </a:pPr>
            <a:r>
              <a:rPr lang="nl-BE" sz="1700" dirty="0">
                <a:latin typeface="Helvetica" pitchFamily="2" charset="0"/>
                <a:cs typeface="Arial" panose="020B0604020202020204" pitchFamily="34" charset="0"/>
              </a:rPr>
              <a:t>France and FEAD (FNADE), feedback of meeting 5/11/2020</a:t>
            </a: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Belgium, input provided by OVAM (</a:t>
            </a:r>
            <a:r>
              <a:rPr lang="nl-BE" sz="1700" dirty="0" err="1">
                <a:latin typeface="Helvetica" pitchFamily="2" charset="0"/>
                <a:cs typeface="Arial" panose="020B0604020202020204" pitchFamily="34" charset="0"/>
              </a:rPr>
              <a:t>Flemish</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Environmental</a:t>
            </a:r>
            <a:r>
              <a:rPr lang="nl-BE" sz="1700" dirty="0">
                <a:latin typeface="Helvetica" pitchFamily="2" charset="0"/>
                <a:cs typeface="Arial" panose="020B0604020202020204" pitchFamily="34" charset="0"/>
              </a:rPr>
              <a:t> Administration):</a:t>
            </a:r>
          </a:p>
          <a:p>
            <a:pPr marL="742950" lvl="1" indent="-285750">
              <a:buFont typeface="Arial" panose="020B0604020202020204" pitchFamily="34" charset="0"/>
              <a:buChar char="•"/>
            </a:pPr>
            <a:r>
              <a:rPr lang="nl-BE" sz="1700" dirty="0">
                <a:latin typeface="Helvetica" pitchFamily="2" charset="0"/>
                <a:cs typeface="Arial" panose="020B0604020202020204" pitchFamily="34" charset="0"/>
              </a:rPr>
              <a:t>Benchmark </a:t>
            </a:r>
            <a:r>
              <a:rPr lang="nl-BE" sz="1700" dirty="0" err="1">
                <a:latin typeface="Helvetica" pitchFamily="2" charset="0"/>
                <a:cs typeface="Arial" panose="020B0604020202020204" pitchFamily="34" charset="0"/>
              </a:rPr>
              <a:t>technical</a:t>
            </a:r>
            <a:r>
              <a:rPr lang="nl-BE" sz="1700" dirty="0">
                <a:latin typeface="Helvetica" pitchFamily="2" charset="0"/>
                <a:cs typeface="Arial" panose="020B0604020202020204" pitchFamily="34" charset="0"/>
              </a:rPr>
              <a:t> data </a:t>
            </a:r>
            <a:r>
              <a:rPr lang="nl-BE" sz="1700" dirty="0" err="1">
                <a:latin typeface="Helvetica" pitchFamily="2" charset="0"/>
                <a:cs typeface="Arial" panose="020B0604020202020204" pitchFamily="34" charset="0"/>
              </a:rPr>
              <a:t>Liner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bags</a:t>
            </a:r>
            <a:r>
              <a:rPr lang="nl-BE" sz="1700" dirty="0">
                <a:latin typeface="Helvetica" pitchFamily="2" charset="0"/>
                <a:cs typeface="Arial" panose="020B0604020202020204" pitchFamily="34" charset="0"/>
              </a:rPr>
              <a:t> producers </a:t>
            </a:r>
            <a:r>
              <a:rPr lang="nl-BE" sz="1700" dirty="0" err="1">
                <a:latin typeface="Helvetica" pitchFamily="2" charset="0"/>
                <a:cs typeface="Arial" panose="020B0604020202020204" pitchFamily="34" charset="0"/>
              </a:rPr>
              <a:t>Asgrobenne</a:t>
            </a:r>
            <a:r>
              <a:rPr lang="nl-BE" sz="1700" dirty="0">
                <a:latin typeface="Helvetica" pitchFamily="2" charset="0"/>
                <a:cs typeface="Arial" panose="020B0604020202020204" pitchFamily="34" charset="0"/>
              </a:rPr>
              <a:t> (F) and </a:t>
            </a:r>
            <a:r>
              <a:rPr lang="nl-BE" sz="1700" dirty="0" err="1">
                <a:latin typeface="Helvetica" pitchFamily="2" charset="0"/>
                <a:cs typeface="Arial" panose="020B0604020202020204" pitchFamily="34" charset="0"/>
              </a:rPr>
              <a:t>Vercom</a:t>
            </a:r>
            <a:r>
              <a:rPr lang="nl-BE" sz="1700" dirty="0">
                <a:latin typeface="Helvetica" pitchFamily="2" charset="0"/>
                <a:cs typeface="Arial" panose="020B0604020202020204" pitchFamily="34" charset="0"/>
              </a:rPr>
              <a:t> International (Nl)</a:t>
            </a:r>
          </a:p>
          <a:p>
            <a:endParaRPr lang="nl-BE" sz="1700" dirty="0">
              <a:latin typeface="Helvetica" pitchFamily="2" charset="0"/>
              <a:cs typeface="Arial" panose="020B0604020202020204" pitchFamily="34" charset="0"/>
            </a:endParaRPr>
          </a:p>
          <a:p>
            <a:endParaRPr lang="en-GB" sz="1700" i="1" dirty="0">
              <a:latin typeface="Helvetica" pitchFamily="2" charset="0"/>
              <a:cs typeface="Arial" panose="020B0604020202020204" pitchFamily="34" charset="0"/>
            </a:endParaRPr>
          </a:p>
        </p:txBody>
      </p:sp>
      <p:sp>
        <p:nvSpPr>
          <p:cNvPr id="3" name="Rectangle 8">
            <a:extLst>
              <a:ext uri="{FF2B5EF4-FFF2-40B4-BE49-F238E27FC236}">
                <a16:creationId xmlns:a16="http://schemas.microsoft.com/office/drawing/2014/main" id="{FFBC5E5E-4FE8-4791-945E-64756A53CBF8}"/>
              </a:ext>
            </a:extLst>
          </p:cNvPr>
          <p:cNvSpPr/>
          <p:nvPr/>
        </p:nvSpPr>
        <p:spPr>
          <a:xfrm>
            <a:off x="850243" y="5935968"/>
            <a:ext cx="8319451" cy="923330"/>
          </a:xfrm>
          <a:prstGeom prst="rect">
            <a:avLst/>
          </a:prstGeom>
        </p:spPr>
        <p:txBody>
          <a:bodyPr wrap="square">
            <a:spAutoFit/>
          </a:bodyPr>
          <a:lstStyle/>
          <a:p>
            <a:r>
              <a:rPr lang="nl-BE" sz="2000" b="1" dirty="0">
                <a:solidFill>
                  <a:srgbClr val="00ABC9"/>
                </a:solidFill>
                <a:latin typeface="Helvetica" pitchFamily="2" charset="0"/>
              </a:rPr>
              <a:t>Discussion on special provision 168:</a:t>
            </a:r>
            <a:r>
              <a:rPr lang="nl-BE" sz="1700" b="1" dirty="0">
                <a:solidFill>
                  <a:srgbClr val="00ABC9"/>
                </a:solidFill>
                <a:latin typeface="Helvetica" pitchFamily="2" charset="0"/>
              </a:rPr>
              <a:t> </a:t>
            </a:r>
            <a:r>
              <a:rPr lang="nl-BE" sz="1700" dirty="0">
                <a:latin typeface="Helvetica" pitchFamily="2" charset="0"/>
              </a:rPr>
              <a:t>need for interpretation, definition and clarification of scope. </a:t>
            </a:r>
          </a:p>
          <a:p>
            <a:endParaRPr lang="en-BE" sz="1700" dirty="0">
              <a:latin typeface="Helvetica" pitchFamily="2" charset="0"/>
            </a:endParaRPr>
          </a:p>
        </p:txBody>
      </p:sp>
    </p:spTree>
    <p:extLst>
      <p:ext uri="{BB962C8B-B14F-4D97-AF65-F5344CB8AC3E}">
        <p14:creationId xmlns:p14="http://schemas.microsoft.com/office/powerpoint/2010/main" val="3388859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531881" cy="584775"/>
          </a:xfrm>
          <a:prstGeom prst="rect">
            <a:avLst/>
          </a:prstGeom>
        </p:spPr>
        <p:txBody>
          <a:bodyPr wrap="square">
            <a:spAutoFit/>
          </a:bodyPr>
          <a:lstStyle/>
          <a:p>
            <a:r>
              <a:rPr lang="en-GB" sz="3200" b="1" dirty="0">
                <a:solidFill>
                  <a:srgbClr val="123E84"/>
                </a:solidFill>
                <a:latin typeface="Helvetica" pitchFamily="2" charset="0"/>
              </a:rPr>
              <a:t>Special provision 168 </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82125" y="-656381"/>
            <a:ext cx="5338275" cy="5338275"/>
          </a:xfrm>
          <a:prstGeom prst="rect">
            <a:avLst/>
          </a:prstGeom>
        </p:spPr>
      </p:pic>
      <p:pic>
        <p:nvPicPr>
          <p:cNvPr id="6" name="Picture 5">
            <a:extLst>
              <a:ext uri="{FF2B5EF4-FFF2-40B4-BE49-F238E27FC236}">
                <a16:creationId xmlns:a16="http://schemas.microsoft.com/office/drawing/2014/main" id="{DA927F36-B410-49D6-A10F-03D034AA4572}"/>
              </a:ext>
            </a:extLst>
          </p:cNvPr>
          <p:cNvPicPr>
            <a:picLocks noChangeAspect="1"/>
          </p:cNvPicPr>
          <p:nvPr/>
        </p:nvPicPr>
        <p:blipFill>
          <a:blip r:embed="rId5"/>
          <a:stretch>
            <a:fillRect/>
          </a:stretch>
        </p:blipFill>
        <p:spPr>
          <a:xfrm>
            <a:off x="850244" y="2437653"/>
            <a:ext cx="9662493" cy="3349113"/>
          </a:xfrm>
          <a:prstGeom prst="rect">
            <a:avLst/>
          </a:prstGeom>
        </p:spPr>
      </p:pic>
    </p:spTree>
    <p:extLst>
      <p:ext uri="{BB962C8B-B14F-4D97-AF65-F5344CB8AC3E}">
        <p14:creationId xmlns:p14="http://schemas.microsoft.com/office/powerpoint/2010/main" val="6038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10" name="Tekstvak 9">
            <a:extLst>
              <a:ext uri="{FF2B5EF4-FFF2-40B4-BE49-F238E27FC236}">
                <a16:creationId xmlns:a16="http://schemas.microsoft.com/office/drawing/2014/main" id="{7B8B95DB-E9D5-43FD-9791-C0F96C733B6D}"/>
              </a:ext>
            </a:extLst>
          </p:cNvPr>
          <p:cNvSpPr txBox="1"/>
          <p:nvPr/>
        </p:nvSpPr>
        <p:spPr>
          <a:xfrm>
            <a:off x="1612539" y="2468986"/>
            <a:ext cx="10203657" cy="1938992"/>
          </a:xfrm>
          <a:prstGeom prst="rect">
            <a:avLst/>
          </a:prstGeom>
          <a:noFill/>
        </p:spPr>
        <p:txBody>
          <a:bodyPr wrap="square">
            <a:spAutoFit/>
          </a:bodyPr>
          <a:lstStyle/>
          <a:p>
            <a:r>
              <a:rPr lang="en-GB" sz="4000" b="1" dirty="0">
                <a:solidFill>
                  <a:schemeClr val="bg1"/>
                </a:solidFill>
                <a:latin typeface="Helvetica" pitchFamily="2" charset="0"/>
              </a:rPr>
              <a:t>Working document 02: Waste</a:t>
            </a:r>
          </a:p>
          <a:p>
            <a:r>
              <a:rPr lang="en-GB" sz="4000" b="1" dirty="0">
                <a:solidFill>
                  <a:schemeClr val="bg1"/>
                </a:solidFill>
                <a:latin typeface="Helvetica" pitchFamily="2" charset="0"/>
              </a:rPr>
              <a:t>Batteries / used storage batteries, carriage in bulk (Finland)</a:t>
            </a:r>
          </a:p>
        </p:txBody>
      </p:sp>
    </p:spTree>
    <p:extLst>
      <p:ext uri="{BB962C8B-B14F-4D97-AF65-F5344CB8AC3E}">
        <p14:creationId xmlns:p14="http://schemas.microsoft.com/office/powerpoint/2010/main" val="1832755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4028" y="703071"/>
            <a:ext cx="8531881" cy="1077218"/>
          </a:xfrm>
          <a:prstGeom prst="rect">
            <a:avLst/>
          </a:prstGeom>
        </p:spPr>
        <p:txBody>
          <a:bodyPr wrap="square">
            <a:spAutoFit/>
          </a:bodyPr>
          <a:lstStyle/>
          <a:p>
            <a:r>
              <a:rPr lang="en-GB" sz="3200" b="1" dirty="0">
                <a:solidFill>
                  <a:srgbClr val="123E84"/>
                </a:solidFill>
                <a:latin typeface="Helvetica" pitchFamily="2" charset="0"/>
                <a:hlinkClick r:id="rId3"/>
              </a:rPr>
              <a:t>WD 02</a:t>
            </a:r>
            <a:r>
              <a:rPr lang="en-GB" sz="3200" b="1" dirty="0">
                <a:solidFill>
                  <a:srgbClr val="123E84"/>
                </a:solidFill>
                <a:latin typeface="Helvetica" pitchFamily="2" charset="0"/>
              </a:rPr>
              <a:t>: waste batteries / used storage batteries, carriage in bulk</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2206939"/>
            <a:ext cx="4583497" cy="400110"/>
          </a:xfrm>
          <a:prstGeom prst="rect">
            <a:avLst/>
          </a:prstGeom>
        </p:spPr>
        <p:txBody>
          <a:bodyPr wrap="square">
            <a:spAutoFit/>
          </a:bodyPr>
          <a:lstStyle/>
          <a:p>
            <a:r>
              <a:rPr lang="en-GB" sz="2000" b="1" dirty="0">
                <a:solidFill>
                  <a:srgbClr val="00ABC9"/>
                </a:solidFill>
                <a:latin typeface="Helvetica" pitchFamily="2" charset="0"/>
              </a:rPr>
              <a:t>Context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052188" y="2682502"/>
            <a:ext cx="7915563" cy="615553"/>
          </a:xfrm>
          <a:prstGeom prst="rect">
            <a:avLst/>
          </a:prstGeom>
          <a:noFill/>
        </p:spPr>
        <p:txBody>
          <a:bodyPr wrap="square" rtlCol="0">
            <a:spAutoFit/>
          </a:bodyPr>
          <a:lstStyle/>
          <a:p>
            <a:r>
              <a:rPr lang="en-GB" sz="1700" i="1" dirty="0">
                <a:latin typeface="Helvetica" pitchFamily="2" charset="0"/>
                <a:cs typeface="Arial" panose="020B0604020202020204" pitchFamily="34" charset="0"/>
              </a:rPr>
              <a:t>Clarify the meaning of AP8 and its requirement to take account of any residual</a:t>
            </a:r>
          </a:p>
          <a:p>
            <a:r>
              <a:rPr lang="en-GB" sz="1700" i="1" dirty="0">
                <a:latin typeface="Helvetica" pitchFamily="2" charset="0"/>
                <a:cs typeface="Arial" panose="020B0604020202020204" pitchFamily="34" charset="0"/>
              </a:rPr>
              <a:t>currents. Discuss input provided by reports of different member states.</a:t>
            </a:r>
            <a:endParaRPr lang="nl-BE" sz="1700"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
        <p:nvSpPr>
          <p:cNvPr id="2" name="Rectangle 8">
            <a:extLst>
              <a:ext uri="{FF2B5EF4-FFF2-40B4-BE49-F238E27FC236}">
                <a16:creationId xmlns:a16="http://schemas.microsoft.com/office/drawing/2014/main" id="{13960F24-B7CE-4896-B328-E8CA36911567}"/>
              </a:ext>
            </a:extLst>
          </p:cNvPr>
          <p:cNvSpPr/>
          <p:nvPr/>
        </p:nvSpPr>
        <p:spPr>
          <a:xfrm>
            <a:off x="850244" y="3373509"/>
            <a:ext cx="4583497" cy="400110"/>
          </a:xfrm>
          <a:prstGeom prst="rect">
            <a:avLst/>
          </a:prstGeom>
        </p:spPr>
        <p:txBody>
          <a:bodyPr wrap="square">
            <a:spAutoFit/>
          </a:bodyPr>
          <a:lstStyle/>
          <a:p>
            <a:r>
              <a:rPr lang="nl-BE" sz="2000" b="1" dirty="0">
                <a:solidFill>
                  <a:srgbClr val="00ABC9"/>
                </a:solidFill>
                <a:latin typeface="Helvetica" pitchFamily="2" charset="0"/>
              </a:rPr>
              <a:t>Incident reports</a:t>
            </a:r>
            <a:endParaRPr lang="en-BE" sz="2000" b="1" dirty="0">
              <a:solidFill>
                <a:srgbClr val="00ABC9"/>
              </a:solidFill>
              <a:latin typeface="Helvetica" pitchFamily="2" charset="0"/>
            </a:endParaRPr>
          </a:p>
        </p:txBody>
      </p:sp>
      <p:sp>
        <p:nvSpPr>
          <p:cNvPr id="5" name="TextBox 21">
            <a:extLst>
              <a:ext uri="{FF2B5EF4-FFF2-40B4-BE49-F238E27FC236}">
                <a16:creationId xmlns:a16="http://schemas.microsoft.com/office/drawing/2014/main" id="{D7412A39-3405-427F-AD6C-1D1F2855971A}"/>
              </a:ext>
            </a:extLst>
          </p:cNvPr>
          <p:cNvSpPr txBox="1"/>
          <p:nvPr/>
        </p:nvSpPr>
        <p:spPr>
          <a:xfrm>
            <a:off x="1052188" y="3938939"/>
            <a:ext cx="9207380" cy="1138773"/>
          </a:xfrm>
          <a:prstGeom prst="rect">
            <a:avLst/>
          </a:prstGeom>
          <a:noFill/>
        </p:spPr>
        <p:txBody>
          <a:bodyPr wrap="square" rtlCol="0">
            <a:spAutoFit/>
          </a:bodyPr>
          <a:lstStyle/>
          <a:p>
            <a:pPr marL="342900" indent="-342900">
              <a:buFont typeface="+mj-lt"/>
              <a:buAutoNum type="alphaLcParenR"/>
            </a:pPr>
            <a:r>
              <a:rPr lang="en-US" sz="1700" b="1" i="0" u="none" strike="noStrike" baseline="0" dirty="0">
                <a:solidFill>
                  <a:schemeClr val="tx2"/>
                </a:solidFill>
                <a:latin typeface="Helvetica" panose="020B0604020202020204" pitchFamily="34" charset="0"/>
                <a:cs typeface="Helvetica" panose="020B0604020202020204" pitchFamily="34" charset="0"/>
              </a:rPr>
              <a:t>Netherlands</a:t>
            </a:r>
            <a:r>
              <a:rPr lang="en-US" sz="1700" b="0" i="0" u="none" strike="noStrike" baseline="0" dirty="0">
                <a:latin typeface="Helvetica" panose="020B0604020202020204" pitchFamily="34" charset="0"/>
                <a:cs typeface="Helvetica" panose="020B0604020202020204" pitchFamily="34" charset="0"/>
              </a:rPr>
              <a:t>, bulk transport without protective plastic liner on the inside. Incident due to contact container and unprotected battery. (</a:t>
            </a:r>
            <a:r>
              <a:rPr lang="en-US" sz="1700" dirty="0">
                <a:latin typeface="Helvetica" panose="020B0604020202020204" pitchFamily="34" charset="0"/>
                <a:cs typeface="Helvetica" panose="020B0604020202020204" pitchFamily="34" charset="0"/>
                <a:hlinkClick r:id="rId6"/>
              </a:rPr>
              <a:t>Report LINK</a:t>
            </a:r>
            <a:r>
              <a:rPr lang="en-US" sz="1700" dirty="0">
                <a:latin typeface="Helvetica" panose="020B0604020202020204" pitchFamily="34" charset="0"/>
                <a:cs typeface="Helvetica" panose="020B0604020202020204" pitchFamily="34" charset="0"/>
              </a:rPr>
              <a:t>)</a:t>
            </a:r>
          </a:p>
          <a:p>
            <a:pPr marL="342900" indent="-342900">
              <a:buFont typeface="+mj-lt"/>
              <a:buAutoNum type="alphaLcParenR"/>
            </a:pPr>
            <a:r>
              <a:rPr lang="en-US" sz="1700" b="1" i="0" u="none" strike="noStrike" baseline="0" dirty="0">
                <a:solidFill>
                  <a:schemeClr val="tx2"/>
                </a:solidFill>
                <a:latin typeface="Helvetica" panose="020B0604020202020204" pitchFamily="34" charset="0"/>
                <a:cs typeface="Helvetica" panose="020B0604020202020204" pitchFamily="34" charset="0"/>
              </a:rPr>
              <a:t>F</a:t>
            </a:r>
            <a:r>
              <a:rPr lang="en-US" sz="1700" b="1" dirty="0">
                <a:solidFill>
                  <a:schemeClr val="tx2"/>
                </a:solidFill>
                <a:latin typeface="Helvetica" panose="020B0604020202020204" pitchFamily="34" charset="0"/>
                <a:cs typeface="Helvetica" panose="020B0604020202020204" pitchFamily="34" charset="0"/>
              </a:rPr>
              <a:t>rance</a:t>
            </a:r>
            <a:r>
              <a:rPr lang="en-US" sz="1700" dirty="0">
                <a:latin typeface="Helvetica" panose="020B0604020202020204" pitchFamily="34" charset="0"/>
                <a:cs typeface="Helvetica" panose="020B0604020202020204" pitchFamily="34" charset="0"/>
              </a:rPr>
              <a:t>, incident occurred with new non-insulated batteries. (</a:t>
            </a:r>
            <a:r>
              <a:rPr lang="en-US" sz="1700" dirty="0">
                <a:latin typeface="Helvetica" panose="020B0604020202020204" pitchFamily="34" charset="0"/>
                <a:cs typeface="Helvetica" panose="020B0604020202020204" pitchFamily="34" charset="0"/>
                <a:hlinkClick r:id="rId7"/>
              </a:rPr>
              <a:t>Report LINK</a:t>
            </a:r>
            <a:r>
              <a:rPr lang="en-US" sz="1700" dirty="0">
                <a:latin typeface="Helvetica" panose="020B0604020202020204" pitchFamily="34" charset="0"/>
                <a:cs typeface="Helvetica" panose="020B0604020202020204" pitchFamily="34" charset="0"/>
              </a:rPr>
              <a:t>)</a:t>
            </a:r>
          </a:p>
          <a:p>
            <a:pPr marL="342900" indent="-342900">
              <a:buFont typeface="+mj-lt"/>
              <a:buAutoNum type="alphaLcParenR"/>
            </a:pPr>
            <a:r>
              <a:rPr lang="en-US" sz="1700" b="1" i="0" u="none" strike="noStrike" baseline="0" dirty="0">
                <a:solidFill>
                  <a:schemeClr val="tx2"/>
                </a:solidFill>
                <a:latin typeface="Helvetica" panose="020B0604020202020204" pitchFamily="34" charset="0"/>
                <a:cs typeface="Helvetica" panose="020B0604020202020204" pitchFamily="34" charset="0"/>
              </a:rPr>
              <a:t>Finland</a:t>
            </a:r>
            <a:r>
              <a:rPr lang="en-US" sz="1700" b="0" i="0" u="none" strike="noStrike" baseline="0" dirty="0">
                <a:latin typeface="Helvetica" panose="020B0604020202020204" pitchFamily="34" charset="0"/>
                <a:cs typeface="Helvetica" panose="020B0604020202020204" pitchFamily="34" charset="0"/>
              </a:rPr>
              <a:t>, spare power batteries present = Li-batteries? (</a:t>
            </a:r>
            <a:r>
              <a:rPr lang="en-US" sz="1700" b="0" i="0" u="none" strike="noStrike" baseline="0" dirty="0">
                <a:latin typeface="Helvetica" panose="020B0604020202020204" pitchFamily="34" charset="0"/>
                <a:cs typeface="Helvetica" panose="020B0604020202020204" pitchFamily="34" charset="0"/>
                <a:hlinkClick r:id="rId8"/>
              </a:rPr>
              <a:t>Report LINK</a:t>
            </a:r>
            <a:r>
              <a:rPr lang="en-US" sz="1700" b="0" i="0" u="none" strike="noStrike" baseline="0" dirty="0">
                <a:latin typeface="Helvetica" panose="020B0604020202020204" pitchFamily="34" charset="0"/>
                <a:cs typeface="Helvetica" panose="020B0604020202020204" pitchFamily="34" charset="0"/>
              </a:rPr>
              <a:t>)</a:t>
            </a:r>
            <a:endParaRPr lang="en-GB" sz="1700" b="0" i="0" u="none" strike="noStrike" baseline="0" dirty="0">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DDBD3531-129C-4CE4-A21E-525BFC943069}"/>
              </a:ext>
            </a:extLst>
          </p:cNvPr>
          <p:cNvSpPr txBox="1"/>
          <p:nvPr/>
        </p:nvSpPr>
        <p:spPr>
          <a:xfrm>
            <a:off x="758542" y="5349264"/>
            <a:ext cx="7257142" cy="400110"/>
          </a:xfrm>
          <a:prstGeom prst="rect">
            <a:avLst/>
          </a:prstGeom>
          <a:noFill/>
        </p:spPr>
        <p:txBody>
          <a:bodyPr wrap="square">
            <a:spAutoFit/>
          </a:bodyPr>
          <a:lstStyle/>
          <a:p>
            <a:r>
              <a:rPr lang="en-GB" sz="2000" b="1" dirty="0">
                <a:solidFill>
                  <a:srgbClr val="00ABC9"/>
                </a:solidFill>
                <a:latin typeface="Helvetica" pitchFamily="2" charset="0"/>
              </a:rPr>
              <a:t>Actions</a:t>
            </a:r>
            <a:endParaRPr lang="en-BE" sz="2000" b="1" dirty="0">
              <a:solidFill>
                <a:srgbClr val="00ABC9"/>
              </a:solidFill>
              <a:latin typeface="Helvetica" pitchFamily="2" charset="0"/>
            </a:endParaRPr>
          </a:p>
        </p:txBody>
      </p:sp>
      <p:sp>
        <p:nvSpPr>
          <p:cNvPr id="13" name="TextBox 12">
            <a:extLst>
              <a:ext uri="{FF2B5EF4-FFF2-40B4-BE49-F238E27FC236}">
                <a16:creationId xmlns:a16="http://schemas.microsoft.com/office/drawing/2014/main" id="{A95A9A6A-9355-4B2B-90AC-69E7D81A7007}"/>
              </a:ext>
            </a:extLst>
          </p:cNvPr>
          <p:cNvSpPr txBox="1"/>
          <p:nvPr/>
        </p:nvSpPr>
        <p:spPr>
          <a:xfrm>
            <a:off x="1169622" y="5785597"/>
            <a:ext cx="8395291" cy="615553"/>
          </a:xfrm>
          <a:prstGeom prst="rect">
            <a:avLst/>
          </a:prstGeom>
          <a:noFill/>
        </p:spPr>
        <p:txBody>
          <a:bodyPr wrap="square">
            <a:spAutoFit/>
          </a:bodyPr>
          <a:lstStyle/>
          <a:p>
            <a:r>
              <a:rPr lang="en-GB" sz="1700" dirty="0">
                <a:latin typeface="Helvetica" pitchFamily="2" charset="0"/>
                <a:cs typeface="Arial" panose="020B0604020202020204" pitchFamily="34" charset="0"/>
              </a:rPr>
              <a:t>Need to consider a modification of AP 08 and introduce the requirement for plastic liners. </a:t>
            </a:r>
            <a:endParaRPr lang="en-US" sz="1700" dirty="0"/>
          </a:p>
        </p:txBody>
      </p:sp>
    </p:spTree>
    <p:extLst>
      <p:ext uri="{BB962C8B-B14F-4D97-AF65-F5344CB8AC3E}">
        <p14:creationId xmlns:p14="http://schemas.microsoft.com/office/powerpoint/2010/main" val="4193372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9" name="Rectangle 8">
            <a:extLst>
              <a:ext uri="{FF2B5EF4-FFF2-40B4-BE49-F238E27FC236}">
                <a16:creationId xmlns:a16="http://schemas.microsoft.com/office/drawing/2014/main" id="{1A24CE40-E696-9747-A346-3302BA5FC537}"/>
              </a:ext>
            </a:extLst>
          </p:cNvPr>
          <p:cNvSpPr/>
          <p:nvPr/>
        </p:nvSpPr>
        <p:spPr>
          <a:xfrm>
            <a:off x="830359" y="651468"/>
            <a:ext cx="4583497" cy="553998"/>
          </a:xfrm>
          <a:prstGeom prst="rect">
            <a:avLst/>
          </a:prstGeom>
        </p:spPr>
        <p:txBody>
          <a:bodyPr wrap="square">
            <a:spAutoFit/>
          </a:bodyPr>
          <a:lstStyle/>
          <a:p>
            <a:r>
              <a:rPr lang="en-GB" sz="3000" b="1" dirty="0">
                <a:solidFill>
                  <a:srgbClr val="00ABC9"/>
                </a:solidFill>
                <a:latin typeface="Helvetica" pitchFamily="2" charset="0"/>
              </a:rPr>
              <a:t>Pictures</a:t>
            </a:r>
            <a:endParaRPr lang="en-BE" sz="3000" b="1" dirty="0">
              <a:solidFill>
                <a:srgbClr val="00ABC9"/>
              </a:solidFill>
              <a:latin typeface="Helvetica" pitchFamily="2"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35435" y="-452533"/>
            <a:ext cx="5338275" cy="5338275"/>
          </a:xfrm>
          <a:prstGeom prst="rect">
            <a:avLst/>
          </a:prstGeom>
        </p:spPr>
      </p:pic>
      <p:pic>
        <p:nvPicPr>
          <p:cNvPr id="11" name="Afbeelding 1">
            <a:extLst>
              <a:ext uri="{FF2B5EF4-FFF2-40B4-BE49-F238E27FC236}">
                <a16:creationId xmlns:a16="http://schemas.microsoft.com/office/drawing/2014/main" id="{F98D6627-8B03-4962-84B6-0A610275BA11}"/>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850466" y="1618792"/>
            <a:ext cx="3511367" cy="2608374"/>
          </a:xfrm>
          <a:prstGeom prst="rect">
            <a:avLst/>
          </a:prstGeom>
          <a:noFill/>
          <a:ln w="9525">
            <a:noFill/>
            <a:miter lim="800000"/>
            <a:headEnd/>
            <a:tailEnd/>
          </a:ln>
        </p:spPr>
      </p:pic>
      <p:pic>
        <p:nvPicPr>
          <p:cNvPr id="13" name="Afbeelding 2">
            <a:extLst>
              <a:ext uri="{FF2B5EF4-FFF2-40B4-BE49-F238E27FC236}">
                <a16:creationId xmlns:a16="http://schemas.microsoft.com/office/drawing/2014/main" id="{FB2EF4D0-4467-423F-950D-F28D4C4CC0F0}"/>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4361833" y="1618793"/>
            <a:ext cx="3274209" cy="2608374"/>
          </a:xfrm>
          <a:prstGeom prst="rect">
            <a:avLst/>
          </a:prstGeom>
          <a:noFill/>
          <a:ln w="9525">
            <a:noFill/>
            <a:miter lim="800000"/>
            <a:headEnd/>
            <a:tailEnd/>
          </a:ln>
        </p:spPr>
      </p:pic>
      <p:pic>
        <p:nvPicPr>
          <p:cNvPr id="14" name="Afbeelding 3">
            <a:extLst>
              <a:ext uri="{FF2B5EF4-FFF2-40B4-BE49-F238E27FC236}">
                <a16:creationId xmlns:a16="http://schemas.microsoft.com/office/drawing/2014/main" id="{4ED93612-D50E-4AB4-91C6-26C6AD679BB0}"/>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850466" y="4499820"/>
            <a:ext cx="3511367" cy="2038139"/>
          </a:xfrm>
          <a:prstGeom prst="rect">
            <a:avLst/>
          </a:prstGeom>
          <a:noFill/>
          <a:ln w="9525">
            <a:noFill/>
            <a:miter lim="800000"/>
            <a:headEnd/>
            <a:tailEnd/>
          </a:ln>
        </p:spPr>
      </p:pic>
      <p:pic>
        <p:nvPicPr>
          <p:cNvPr id="6" name="Picture 5">
            <a:extLst>
              <a:ext uri="{FF2B5EF4-FFF2-40B4-BE49-F238E27FC236}">
                <a16:creationId xmlns:a16="http://schemas.microsoft.com/office/drawing/2014/main" id="{1256F61B-102C-40CB-AD37-CB05C9ABAA8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58087" y="4499820"/>
            <a:ext cx="3177956" cy="2038139"/>
          </a:xfrm>
          <a:prstGeom prst="rect">
            <a:avLst/>
          </a:prstGeom>
        </p:spPr>
      </p:pic>
      <p:pic>
        <p:nvPicPr>
          <p:cNvPr id="15" name="Afbeelding 4">
            <a:extLst>
              <a:ext uri="{FF2B5EF4-FFF2-40B4-BE49-F238E27FC236}">
                <a16:creationId xmlns:a16="http://schemas.microsoft.com/office/drawing/2014/main" id="{8BFF730D-400E-475D-A2C8-73D9966CE711}"/>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7830169" y="3288953"/>
            <a:ext cx="3874404" cy="1876425"/>
          </a:xfrm>
          <a:prstGeom prst="rect">
            <a:avLst/>
          </a:prstGeom>
          <a:noFill/>
          <a:ln w="9525">
            <a:noFill/>
            <a:miter lim="800000"/>
            <a:headEnd/>
            <a:tailEnd/>
          </a:ln>
        </p:spPr>
      </p:pic>
    </p:spTree>
    <p:extLst>
      <p:ext uri="{BB962C8B-B14F-4D97-AF65-F5344CB8AC3E}">
        <p14:creationId xmlns:p14="http://schemas.microsoft.com/office/powerpoint/2010/main" val="3405092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9" name="Rectangle 8">
            <a:extLst>
              <a:ext uri="{FF2B5EF4-FFF2-40B4-BE49-F238E27FC236}">
                <a16:creationId xmlns:a16="http://schemas.microsoft.com/office/drawing/2014/main" id="{1A24CE40-E696-9747-A346-3302BA5FC537}"/>
              </a:ext>
            </a:extLst>
          </p:cNvPr>
          <p:cNvSpPr/>
          <p:nvPr/>
        </p:nvSpPr>
        <p:spPr>
          <a:xfrm>
            <a:off x="682577" y="219821"/>
            <a:ext cx="4583497" cy="507831"/>
          </a:xfrm>
          <a:prstGeom prst="rect">
            <a:avLst/>
          </a:prstGeom>
        </p:spPr>
        <p:txBody>
          <a:bodyPr wrap="square">
            <a:spAutoFit/>
          </a:bodyPr>
          <a:lstStyle/>
          <a:p>
            <a:r>
              <a:rPr lang="en-GB" sz="2700" b="1" dirty="0">
                <a:solidFill>
                  <a:srgbClr val="00ABC9"/>
                </a:solidFill>
                <a:latin typeface="Helvetica" pitchFamily="2" charset="0"/>
              </a:rPr>
              <a:t>Pictures of Li-batteries</a:t>
            </a:r>
            <a:endParaRPr lang="en-BE" sz="2700" b="1" dirty="0">
              <a:solidFill>
                <a:srgbClr val="00ABC9"/>
              </a:solidFill>
              <a:latin typeface="Helvetica" pitchFamily="2"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35435" y="-452533"/>
            <a:ext cx="5338275" cy="5338275"/>
          </a:xfrm>
          <a:prstGeom prst="rect">
            <a:avLst/>
          </a:prstGeom>
        </p:spPr>
      </p:pic>
      <p:pic>
        <p:nvPicPr>
          <p:cNvPr id="10" name="Picture 9" descr="A picture containing qr code&#10;&#10;Description automatically generated">
            <a:extLst>
              <a:ext uri="{FF2B5EF4-FFF2-40B4-BE49-F238E27FC236}">
                <a16:creationId xmlns:a16="http://schemas.microsoft.com/office/drawing/2014/main" id="{06DF02C3-6429-4A5B-A817-D61E248377BA}"/>
              </a:ext>
            </a:extLst>
          </p:cNvPr>
          <p:cNvPicPr>
            <a:picLocks noChangeAspect="1"/>
          </p:cNvPicPr>
          <p:nvPr/>
        </p:nvPicPr>
        <p:blipFill>
          <a:blip r:embed="rId5"/>
          <a:stretch>
            <a:fillRect/>
          </a:stretch>
        </p:blipFill>
        <p:spPr>
          <a:xfrm rot="5400000">
            <a:off x="3387023" y="4090210"/>
            <a:ext cx="2917866" cy="2178073"/>
          </a:xfrm>
          <a:prstGeom prst="rect">
            <a:avLst/>
          </a:prstGeom>
        </p:spPr>
      </p:pic>
      <p:pic>
        <p:nvPicPr>
          <p:cNvPr id="23" name="Picture 22" descr="A sign on the side of a building&#10;&#10;Description automatically generated">
            <a:extLst>
              <a:ext uri="{FF2B5EF4-FFF2-40B4-BE49-F238E27FC236}">
                <a16:creationId xmlns:a16="http://schemas.microsoft.com/office/drawing/2014/main" id="{6C0BDE86-2C3A-4CAA-B1D9-A6E5A8FD3AE2}"/>
              </a:ext>
            </a:extLst>
          </p:cNvPr>
          <p:cNvPicPr>
            <a:picLocks noChangeAspect="1"/>
          </p:cNvPicPr>
          <p:nvPr/>
        </p:nvPicPr>
        <p:blipFill>
          <a:blip r:embed="rId6"/>
          <a:stretch>
            <a:fillRect/>
          </a:stretch>
        </p:blipFill>
        <p:spPr>
          <a:xfrm rot="5400000">
            <a:off x="-29463" y="1694233"/>
            <a:ext cx="3708399" cy="2674619"/>
          </a:xfrm>
          <a:prstGeom prst="rect">
            <a:avLst/>
          </a:prstGeom>
        </p:spPr>
      </p:pic>
      <p:pic>
        <p:nvPicPr>
          <p:cNvPr id="17" name="Picture 16" descr="A picture containing indoor, sitting, refrigerator, monitor&#10;&#10;Description automatically generated">
            <a:extLst>
              <a:ext uri="{FF2B5EF4-FFF2-40B4-BE49-F238E27FC236}">
                <a16:creationId xmlns:a16="http://schemas.microsoft.com/office/drawing/2014/main" id="{D9E4E38C-0ED6-4502-AAFA-5DAF1C0EF603}"/>
              </a:ext>
            </a:extLst>
          </p:cNvPr>
          <p:cNvPicPr>
            <a:picLocks noChangeAspect="1"/>
          </p:cNvPicPr>
          <p:nvPr/>
        </p:nvPicPr>
        <p:blipFill>
          <a:blip r:embed="rId7"/>
          <a:stretch>
            <a:fillRect/>
          </a:stretch>
        </p:blipFill>
        <p:spPr>
          <a:xfrm rot="5400000">
            <a:off x="8988954" y="4022344"/>
            <a:ext cx="3103564" cy="2327673"/>
          </a:xfrm>
          <a:prstGeom prst="rect">
            <a:avLst/>
          </a:prstGeom>
        </p:spPr>
      </p:pic>
      <p:pic>
        <p:nvPicPr>
          <p:cNvPr id="21" name="Picture 20" descr="A close up of a camera&#10;&#10;Description automatically generated">
            <a:extLst>
              <a:ext uri="{FF2B5EF4-FFF2-40B4-BE49-F238E27FC236}">
                <a16:creationId xmlns:a16="http://schemas.microsoft.com/office/drawing/2014/main" id="{7A532AEE-571F-451F-9BAC-F750BFF9B0C5}"/>
              </a:ext>
            </a:extLst>
          </p:cNvPr>
          <p:cNvPicPr>
            <a:picLocks noChangeAspect="1"/>
          </p:cNvPicPr>
          <p:nvPr/>
        </p:nvPicPr>
        <p:blipFill>
          <a:blip r:embed="rId8"/>
          <a:stretch>
            <a:fillRect/>
          </a:stretch>
        </p:blipFill>
        <p:spPr>
          <a:xfrm rot="5400000">
            <a:off x="5798015" y="1198293"/>
            <a:ext cx="2971228" cy="2228421"/>
          </a:xfrm>
          <a:prstGeom prst="rect">
            <a:avLst/>
          </a:prstGeom>
        </p:spPr>
      </p:pic>
    </p:spTree>
    <p:extLst>
      <p:ext uri="{BB962C8B-B14F-4D97-AF65-F5344CB8AC3E}">
        <p14:creationId xmlns:p14="http://schemas.microsoft.com/office/powerpoint/2010/main" val="2382549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3048000" y="2721114"/>
            <a:ext cx="6096000" cy="707886"/>
          </a:xfrm>
          <a:prstGeom prst="rect">
            <a:avLst/>
          </a:prstGeom>
        </p:spPr>
        <p:txBody>
          <a:bodyPr wrap="square">
            <a:spAutoFit/>
          </a:bodyPr>
          <a:lstStyle/>
          <a:p>
            <a:r>
              <a:rPr lang="en-GB" sz="4000" b="1" dirty="0">
                <a:solidFill>
                  <a:schemeClr val="bg1"/>
                </a:solidFill>
                <a:latin typeface="Helvetica" pitchFamily="2" charset="0"/>
              </a:rPr>
              <a:t>Technical practicalities</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10" name="Rectangle 9">
            <a:extLst>
              <a:ext uri="{FF2B5EF4-FFF2-40B4-BE49-F238E27FC236}">
                <a16:creationId xmlns:a16="http://schemas.microsoft.com/office/drawing/2014/main" id="{5CF548FC-70DD-4F46-96BC-B8463F7FB232}"/>
              </a:ext>
            </a:extLst>
          </p:cNvPr>
          <p:cNvSpPr/>
          <p:nvPr/>
        </p:nvSpPr>
        <p:spPr>
          <a:xfrm>
            <a:off x="3821837" y="3806456"/>
            <a:ext cx="4548326" cy="400110"/>
          </a:xfrm>
          <a:prstGeom prst="rect">
            <a:avLst/>
          </a:prstGeom>
        </p:spPr>
        <p:txBody>
          <a:bodyPr wrap="square">
            <a:spAutoFit/>
          </a:bodyPr>
          <a:lstStyle/>
          <a:p>
            <a:r>
              <a:rPr lang="en-GB" sz="2000" b="1" dirty="0">
                <a:solidFill>
                  <a:schemeClr val="bg1"/>
                </a:solidFill>
                <a:latin typeface="Helvetica" pitchFamily="2" charset="0"/>
              </a:rPr>
              <a:t>For an efficient and clear meeting</a:t>
            </a:r>
            <a:endParaRPr lang="en-BE" sz="2000" b="1" dirty="0">
              <a:solidFill>
                <a:schemeClr val="bg1"/>
              </a:solidFill>
              <a:latin typeface="Helvetica" pitchFamily="2" charset="0"/>
            </a:endParaRPr>
          </a:p>
        </p:txBody>
      </p:sp>
    </p:spTree>
    <p:extLst>
      <p:ext uri="{BB962C8B-B14F-4D97-AF65-F5344CB8AC3E}">
        <p14:creationId xmlns:p14="http://schemas.microsoft.com/office/powerpoint/2010/main" val="1903643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9106556" cy="5170646"/>
          </a:xfrm>
          <a:prstGeom prst="rect">
            <a:avLst/>
          </a:prstGeom>
        </p:spPr>
        <p:txBody>
          <a:bodyPr wrap="square">
            <a:spAutoFit/>
          </a:bodyPr>
          <a:lstStyle/>
          <a:p>
            <a:r>
              <a:rPr lang="en-GB" sz="3200" b="1" dirty="0">
                <a:solidFill>
                  <a:srgbClr val="123E84"/>
                </a:solidFill>
                <a:latin typeface="Helvetica" pitchFamily="2" charset="0"/>
              </a:rPr>
              <a:t>Additional provision AP 8</a:t>
            </a:r>
          </a:p>
          <a:p>
            <a:endParaRPr lang="en-GB" sz="3200" b="1" dirty="0">
              <a:solidFill>
                <a:srgbClr val="123E84"/>
              </a:solidFill>
              <a:latin typeface="Helvetica" pitchFamily="2" charset="0"/>
            </a:endParaRPr>
          </a:p>
          <a:p>
            <a:pPr algn="l"/>
            <a:r>
              <a:rPr lang="en-US" b="0" i="0" dirty="0">
                <a:solidFill>
                  <a:srgbClr val="000000"/>
                </a:solidFill>
                <a:effectLst/>
                <a:latin typeface="Helvetica" panose="020B0604020202020204" pitchFamily="34" charset="0"/>
                <a:cs typeface="Helvetica" panose="020B0604020202020204" pitchFamily="34" charset="0"/>
              </a:rPr>
              <a:t>The design of the load compartment of vehicles or containers shall take account of any residual currents and impacts from the batteries.</a:t>
            </a:r>
          </a:p>
          <a:p>
            <a:pPr algn="l"/>
            <a:r>
              <a:rPr lang="en-US" b="0" i="0" dirty="0">
                <a:solidFill>
                  <a:srgbClr val="000000"/>
                </a:solidFill>
                <a:effectLst/>
                <a:latin typeface="Helvetica" panose="020B0604020202020204" pitchFamily="34" charset="0"/>
                <a:cs typeface="Helvetica" panose="020B0604020202020204" pitchFamily="34" charset="0"/>
              </a:rPr>
              <a:t>The load compartments of vehicles or containers shall be of steel resistant to the corrosive substances contained in the batteries. Less resistant steels may be used when there is a sufficiently great wall thickness or a plastics lining/layer resistant to the corrosive substances.</a:t>
            </a:r>
          </a:p>
          <a:p>
            <a:pPr algn="l"/>
            <a:endParaRPr lang="en-US" b="0" i="0" dirty="0">
              <a:solidFill>
                <a:srgbClr val="000000"/>
              </a:solidFill>
              <a:effectLst/>
              <a:latin typeface="Helvetica" panose="020B0604020202020204" pitchFamily="34" charset="0"/>
              <a:cs typeface="Helvetica" panose="020B0604020202020204" pitchFamily="34" charset="0"/>
            </a:endParaRPr>
          </a:p>
          <a:p>
            <a:pPr algn="l"/>
            <a:r>
              <a:rPr lang="en-US" b="0" i="0" dirty="0">
                <a:solidFill>
                  <a:srgbClr val="000000"/>
                </a:solidFill>
                <a:effectLst/>
                <a:latin typeface="Helvetica" panose="020B0604020202020204" pitchFamily="34" charset="0"/>
                <a:cs typeface="Helvetica" panose="020B0604020202020204" pitchFamily="34" charset="0"/>
              </a:rPr>
              <a:t>NOTE: Steel exhibiting a maximum rate of progressive reduction of 0.1 mm per year under the effects of the corrosive substances may be considered as resistant.</a:t>
            </a:r>
          </a:p>
          <a:p>
            <a:pPr algn="l"/>
            <a:r>
              <a:rPr lang="en-US" b="0" i="0" dirty="0">
                <a:solidFill>
                  <a:srgbClr val="000000"/>
                </a:solidFill>
                <a:effectLst/>
                <a:latin typeface="Helvetica" panose="020B0604020202020204" pitchFamily="34" charset="0"/>
                <a:cs typeface="Helvetica" panose="020B0604020202020204" pitchFamily="34" charset="0"/>
              </a:rPr>
              <a:t>The load compartments of vehicles or containers shall not be loaded above the top of their walls.</a:t>
            </a:r>
          </a:p>
          <a:p>
            <a:pPr algn="l"/>
            <a:r>
              <a:rPr lang="en-US" b="0" i="0" dirty="0">
                <a:solidFill>
                  <a:srgbClr val="000000"/>
                </a:solidFill>
                <a:effectLst/>
                <a:latin typeface="Helvetica" panose="020B0604020202020204" pitchFamily="34" charset="0"/>
                <a:cs typeface="Helvetica" panose="020B0604020202020204" pitchFamily="34" charset="0"/>
              </a:rPr>
              <a:t>Carriage is also permitted in small plastics containers which shall be capable of withstanding, when fully loaded, a drop from a height of 0.8 m onto a hard surface at</a:t>
            </a:r>
          </a:p>
          <a:p>
            <a:pPr algn="l"/>
            <a:r>
              <a:rPr lang="en-US" b="0" i="0" dirty="0">
                <a:solidFill>
                  <a:srgbClr val="000000"/>
                </a:solidFill>
                <a:effectLst/>
                <a:latin typeface="Helvetica" panose="020B0604020202020204" pitchFamily="34" charset="0"/>
                <a:cs typeface="Helvetica" panose="020B0604020202020204" pitchFamily="34" charset="0"/>
              </a:rPr>
              <a:t>-18 °C, without breakage.</a:t>
            </a:r>
            <a:r>
              <a:rPr lang="en-GB" sz="3200" b="1" dirty="0">
                <a:solidFill>
                  <a:srgbClr val="123E84"/>
                </a:solidFill>
                <a:latin typeface="Helvetica" panose="020B0604020202020204" pitchFamily="34" charset="0"/>
                <a:cs typeface="Helvetica" panose="020B0604020202020204" pitchFamily="34" charset="0"/>
              </a:rPr>
              <a:t> </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82125" y="-656381"/>
            <a:ext cx="5338275" cy="5338275"/>
          </a:xfrm>
          <a:prstGeom prst="rect">
            <a:avLst/>
          </a:prstGeom>
        </p:spPr>
      </p:pic>
    </p:spTree>
    <p:extLst>
      <p:ext uri="{BB962C8B-B14F-4D97-AF65-F5344CB8AC3E}">
        <p14:creationId xmlns:p14="http://schemas.microsoft.com/office/powerpoint/2010/main" val="4270772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1604982" y="2969463"/>
            <a:ext cx="9713903" cy="1323439"/>
          </a:xfrm>
          <a:prstGeom prst="rect">
            <a:avLst/>
          </a:prstGeom>
        </p:spPr>
        <p:txBody>
          <a:bodyPr wrap="square">
            <a:spAutoFit/>
          </a:bodyPr>
          <a:lstStyle/>
          <a:p>
            <a:r>
              <a:rPr lang="en-GB" sz="4000" b="1" dirty="0">
                <a:solidFill>
                  <a:schemeClr val="bg1"/>
                </a:solidFill>
                <a:latin typeface="Helvetica" pitchFamily="2" charset="0"/>
              </a:rPr>
              <a:t>Working document 61: weight estimation (review adjusted proposal)</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2721419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4028" y="703071"/>
            <a:ext cx="8531881" cy="1077218"/>
          </a:xfrm>
          <a:prstGeom prst="rect">
            <a:avLst/>
          </a:prstGeom>
        </p:spPr>
        <p:txBody>
          <a:bodyPr wrap="square">
            <a:spAutoFit/>
          </a:bodyPr>
          <a:lstStyle/>
          <a:p>
            <a:r>
              <a:rPr lang="en-GB" sz="3200" b="1" dirty="0">
                <a:solidFill>
                  <a:srgbClr val="123E84"/>
                </a:solidFill>
                <a:latin typeface="Helvetica" pitchFamily="2" charset="0"/>
              </a:rPr>
              <a:t>WD 61: weight estimation (review of adjusted proposal)</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2206939"/>
            <a:ext cx="4583497" cy="400110"/>
          </a:xfrm>
          <a:prstGeom prst="rect">
            <a:avLst/>
          </a:prstGeom>
        </p:spPr>
        <p:txBody>
          <a:bodyPr wrap="square">
            <a:spAutoFit/>
          </a:bodyPr>
          <a:lstStyle/>
          <a:p>
            <a:r>
              <a:rPr lang="en-GB" sz="2000" b="1" dirty="0">
                <a:solidFill>
                  <a:srgbClr val="00ABC9"/>
                </a:solidFill>
                <a:latin typeface="Helvetica" pitchFamily="2" charset="0"/>
              </a:rPr>
              <a:t>Context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052188" y="2682502"/>
            <a:ext cx="7915563" cy="615553"/>
          </a:xfrm>
          <a:prstGeom prst="rect">
            <a:avLst/>
          </a:prstGeom>
          <a:noFill/>
        </p:spPr>
        <p:txBody>
          <a:bodyPr wrap="square" rtlCol="0">
            <a:spAutoFit/>
          </a:bodyPr>
          <a:lstStyle/>
          <a:p>
            <a:r>
              <a:rPr lang="en-GB" sz="1700" dirty="0">
                <a:latin typeface="Helvetica" pitchFamily="2" charset="0"/>
                <a:cs typeface="Arial" panose="020B0604020202020204" pitchFamily="34" charset="0"/>
              </a:rPr>
              <a:t>FEAD has been asked to make some modifications on the based of comments received during the third informal working group meeting (7 October). </a:t>
            </a:r>
            <a:endParaRPr lang="nl-BE" sz="1700"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
        <p:nvSpPr>
          <p:cNvPr id="2" name="Rectangle 8">
            <a:extLst>
              <a:ext uri="{FF2B5EF4-FFF2-40B4-BE49-F238E27FC236}">
                <a16:creationId xmlns:a16="http://schemas.microsoft.com/office/drawing/2014/main" id="{13960F24-B7CE-4896-B328-E8CA36911567}"/>
              </a:ext>
            </a:extLst>
          </p:cNvPr>
          <p:cNvSpPr/>
          <p:nvPr/>
        </p:nvSpPr>
        <p:spPr>
          <a:xfrm>
            <a:off x="850244" y="3472458"/>
            <a:ext cx="4583497" cy="400110"/>
          </a:xfrm>
          <a:prstGeom prst="rect">
            <a:avLst/>
          </a:prstGeom>
        </p:spPr>
        <p:txBody>
          <a:bodyPr wrap="square">
            <a:spAutoFit/>
          </a:bodyPr>
          <a:lstStyle/>
          <a:p>
            <a:r>
              <a:rPr lang="nl-BE" sz="2000" b="1" dirty="0">
                <a:solidFill>
                  <a:srgbClr val="00ABC9"/>
                </a:solidFill>
                <a:latin typeface="Helvetica" pitchFamily="2" charset="0"/>
              </a:rPr>
              <a:t>Incident reports</a:t>
            </a:r>
            <a:endParaRPr lang="en-BE" sz="2000" b="1" dirty="0">
              <a:solidFill>
                <a:srgbClr val="00ABC9"/>
              </a:solidFill>
              <a:latin typeface="Helvetica" pitchFamily="2" charset="0"/>
            </a:endParaRPr>
          </a:p>
        </p:txBody>
      </p:sp>
      <p:sp>
        <p:nvSpPr>
          <p:cNvPr id="5" name="TextBox 21">
            <a:extLst>
              <a:ext uri="{FF2B5EF4-FFF2-40B4-BE49-F238E27FC236}">
                <a16:creationId xmlns:a16="http://schemas.microsoft.com/office/drawing/2014/main" id="{D7412A39-3405-427F-AD6C-1D1F2855971A}"/>
              </a:ext>
            </a:extLst>
          </p:cNvPr>
          <p:cNvSpPr txBox="1"/>
          <p:nvPr/>
        </p:nvSpPr>
        <p:spPr>
          <a:xfrm>
            <a:off x="1052188" y="3938939"/>
            <a:ext cx="9207380" cy="615553"/>
          </a:xfrm>
          <a:prstGeom prst="rect">
            <a:avLst/>
          </a:prstGeom>
          <a:noFill/>
        </p:spPr>
        <p:txBody>
          <a:bodyPr wrap="square" rtlCol="0">
            <a:spAutoFit/>
          </a:bodyPr>
          <a:lstStyle/>
          <a:p>
            <a:r>
              <a:rPr lang="en-GB" sz="1700" b="0" i="0" u="none" strike="noStrike" baseline="0" dirty="0">
                <a:latin typeface="Helvetica" panose="020B0604020202020204" pitchFamily="34" charset="0"/>
                <a:cs typeface="Helvetica" panose="020B0604020202020204" pitchFamily="34" charset="0"/>
              </a:rPr>
              <a:t>Working document 61 has been updated (</a:t>
            </a:r>
            <a:r>
              <a:rPr lang="en-GB" sz="1700" b="0" i="0" u="none" strike="noStrike" baseline="0" dirty="0">
                <a:latin typeface="Helvetica" panose="020B0604020202020204" pitchFamily="34" charset="0"/>
                <a:cs typeface="Helvetica" panose="020B0604020202020204" pitchFamily="34" charset="0"/>
                <a:hlinkClick r:id="rId5"/>
              </a:rPr>
              <a:t>see here</a:t>
            </a:r>
            <a:r>
              <a:rPr lang="en-GB" sz="1700" b="0" i="0" u="none" strike="noStrike" baseline="0" dirty="0">
                <a:latin typeface="Helvetica" panose="020B0604020202020204" pitchFamily="34" charset="0"/>
                <a:cs typeface="Helvetica" panose="020B0604020202020204" pitchFamily="34" charset="0"/>
              </a:rPr>
              <a:t>) as of the corrections approved on 7 October. </a:t>
            </a:r>
          </a:p>
        </p:txBody>
      </p:sp>
      <p:sp>
        <p:nvSpPr>
          <p:cNvPr id="11" name="TextBox 10">
            <a:extLst>
              <a:ext uri="{FF2B5EF4-FFF2-40B4-BE49-F238E27FC236}">
                <a16:creationId xmlns:a16="http://schemas.microsoft.com/office/drawing/2014/main" id="{DDBD3531-129C-4CE4-A21E-525BFC943069}"/>
              </a:ext>
            </a:extLst>
          </p:cNvPr>
          <p:cNvSpPr txBox="1"/>
          <p:nvPr/>
        </p:nvSpPr>
        <p:spPr>
          <a:xfrm>
            <a:off x="758542" y="4847191"/>
            <a:ext cx="7257142" cy="400110"/>
          </a:xfrm>
          <a:prstGeom prst="rect">
            <a:avLst/>
          </a:prstGeom>
          <a:noFill/>
        </p:spPr>
        <p:txBody>
          <a:bodyPr wrap="square">
            <a:spAutoFit/>
          </a:bodyPr>
          <a:lstStyle/>
          <a:p>
            <a:r>
              <a:rPr lang="en-GB" sz="2000" b="1" dirty="0">
                <a:solidFill>
                  <a:srgbClr val="00ABC9"/>
                </a:solidFill>
                <a:latin typeface="Helvetica" pitchFamily="2" charset="0"/>
              </a:rPr>
              <a:t>Actions</a:t>
            </a:r>
            <a:endParaRPr lang="en-BE" sz="2000" b="1" dirty="0">
              <a:solidFill>
                <a:srgbClr val="00ABC9"/>
              </a:solidFill>
              <a:latin typeface="Helvetica" pitchFamily="2" charset="0"/>
            </a:endParaRPr>
          </a:p>
        </p:txBody>
      </p:sp>
      <p:sp>
        <p:nvSpPr>
          <p:cNvPr id="13" name="TextBox 12">
            <a:extLst>
              <a:ext uri="{FF2B5EF4-FFF2-40B4-BE49-F238E27FC236}">
                <a16:creationId xmlns:a16="http://schemas.microsoft.com/office/drawing/2014/main" id="{A95A9A6A-9355-4B2B-90AC-69E7D81A7007}"/>
              </a:ext>
            </a:extLst>
          </p:cNvPr>
          <p:cNvSpPr txBox="1"/>
          <p:nvPr/>
        </p:nvSpPr>
        <p:spPr>
          <a:xfrm>
            <a:off x="1145485" y="5398208"/>
            <a:ext cx="8395291" cy="615553"/>
          </a:xfrm>
          <a:prstGeom prst="rect">
            <a:avLst/>
          </a:prstGeom>
          <a:noFill/>
        </p:spPr>
        <p:txBody>
          <a:bodyPr wrap="square">
            <a:spAutoFit/>
          </a:bodyPr>
          <a:lstStyle/>
          <a:p>
            <a:r>
              <a:rPr lang="en-GB" sz="1700" dirty="0">
                <a:latin typeface="Helvetica" pitchFamily="2" charset="0"/>
                <a:cs typeface="Arial" panose="020B0604020202020204" pitchFamily="34" charset="0"/>
              </a:rPr>
              <a:t>Additional discussions are needed on the </a:t>
            </a:r>
            <a:r>
              <a:rPr lang="en-GB" sz="1700" b="1" dirty="0">
                <a:latin typeface="Helvetica" pitchFamily="2" charset="0"/>
                <a:cs typeface="Arial" panose="020B0604020202020204" pitchFamily="34" charset="0"/>
              </a:rPr>
              <a:t>optimal placement </a:t>
            </a:r>
            <a:r>
              <a:rPr lang="en-GB" sz="1700" dirty="0">
                <a:latin typeface="Helvetica" pitchFamily="2" charset="0"/>
                <a:cs typeface="Arial" panose="020B0604020202020204" pitchFamily="34" charset="0"/>
              </a:rPr>
              <a:t>of these provisions – </a:t>
            </a:r>
            <a:r>
              <a:rPr lang="en-GB" sz="1700" b="1" dirty="0">
                <a:latin typeface="Helvetica" pitchFamily="2" charset="0"/>
                <a:cs typeface="Arial" panose="020B0604020202020204" pitchFamily="34" charset="0"/>
              </a:rPr>
              <a:t>either under 5.4.1.1. or under 5.4.1.1.3</a:t>
            </a:r>
            <a:r>
              <a:rPr lang="en-GB" sz="1700" dirty="0">
                <a:latin typeface="Helvetica" pitchFamily="2" charset="0"/>
                <a:cs typeface="Arial" panose="020B0604020202020204" pitchFamily="34" charset="0"/>
              </a:rPr>
              <a:t>. </a:t>
            </a:r>
            <a:endParaRPr lang="en-US" sz="1700" dirty="0"/>
          </a:p>
        </p:txBody>
      </p:sp>
    </p:spTree>
    <p:extLst>
      <p:ext uri="{BB962C8B-B14F-4D97-AF65-F5344CB8AC3E}">
        <p14:creationId xmlns:p14="http://schemas.microsoft.com/office/powerpoint/2010/main" val="2259287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1604982" y="2969463"/>
            <a:ext cx="9713903" cy="1323439"/>
          </a:xfrm>
          <a:prstGeom prst="rect">
            <a:avLst/>
          </a:prstGeom>
        </p:spPr>
        <p:txBody>
          <a:bodyPr wrap="square">
            <a:spAutoFit/>
          </a:bodyPr>
          <a:lstStyle/>
          <a:p>
            <a:r>
              <a:rPr lang="en-GB" sz="4000" b="1" dirty="0">
                <a:solidFill>
                  <a:schemeClr val="bg1"/>
                </a:solidFill>
                <a:latin typeface="Helvetica" pitchFamily="2" charset="0"/>
              </a:rPr>
              <a:t>Issue 1.1: exemption of pharmaceutical products (medicines) ready for use</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354001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427105" cy="1077218"/>
          </a:xfrm>
          <a:prstGeom prst="rect">
            <a:avLst/>
          </a:prstGeom>
        </p:spPr>
        <p:txBody>
          <a:bodyPr wrap="square">
            <a:spAutoFit/>
          </a:bodyPr>
          <a:lstStyle/>
          <a:p>
            <a:r>
              <a:rPr lang="en-GB" sz="3200" b="1" dirty="0">
                <a:solidFill>
                  <a:srgbClr val="123E84"/>
                </a:solidFill>
                <a:latin typeface="Helvetica" pitchFamily="2" charset="0"/>
              </a:rPr>
              <a:t>Issue 1.1: exemption of pharmaceutical products (medicines), ready for use</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2229288"/>
            <a:ext cx="4583497" cy="400110"/>
          </a:xfrm>
          <a:prstGeom prst="rect">
            <a:avLst/>
          </a:prstGeom>
        </p:spPr>
        <p:txBody>
          <a:bodyPr wrap="square">
            <a:spAutoFit/>
          </a:bodyPr>
          <a:lstStyle/>
          <a:p>
            <a:r>
              <a:rPr lang="nl-BE" sz="2000" b="1" dirty="0">
                <a:solidFill>
                  <a:srgbClr val="00ABC9"/>
                </a:solidFill>
                <a:latin typeface="Helvetica" pitchFamily="2" charset="0"/>
              </a:rPr>
              <a:t>C</a:t>
            </a:r>
            <a:r>
              <a:rPr lang="en-GB" sz="2000" b="1" dirty="0" err="1">
                <a:solidFill>
                  <a:srgbClr val="00ABC9"/>
                </a:solidFill>
                <a:latin typeface="Helvetica" pitchFamily="2" charset="0"/>
              </a:rPr>
              <a:t>ontext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254132" y="2629398"/>
            <a:ext cx="7915563" cy="1138773"/>
          </a:xfrm>
          <a:prstGeom prst="rect">
            <a:avLst/>
          </a:prstGeom>
          <a:noFill/>
        </p:spPr>
        <p:txBody>
          <a:bodyPr wrap="square" rtlCol="0">
            <a:spAutoFit/>
          </a:bodyPr>
          <a:lstStyle/>
          <a:p>
            <a:r>
              <a:rPr lang="en-GB" sz="1700" i="1" dirty="0">
                <a:latin typeface="Helvetica" pitchFamily="2" charset="0"/>
                <a:cs typeface="Arial" panose="020B0604020202020204" pitchFamily="34" charset="0"/>
              </a:rPr>
              <a:t>“Currently special provision 601 refers to the origin of the material, not on the content. That means that it is no more applicable ones the product becomes a waste. In other words, once pharmaceuticals become a waste, they are no longer exempted from the ADR”</a:t>
            </a:r>
            <a:endParaRPr lang="en-BE" sz="1700" i="1"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
        <p:nvSpPr>
          <p:cNvPr id="2" name="Rectangle 8">
            <a:extLst>
              <a:ext uri="{FF2B5EF4-FFF2-40B4-BE49-F238E27FC236}">
                <a16:creationId xmlns:a16="http://schemas.microsoft.com/office/drawing/2014/main" id="{42C4D6F4-CEBE-45DE-906E-501EDCBE79C0}"/>
              </a:ext>
            </a:extLst>
          </p:cNvPr>
          <p:cNvSpPr/>
          <p:nvPr/>
        </p:nvSpPr>
        <p:spPr>
          <a:xfrm>
            <a:off x="850244" y="3976328"/>
            <a:ext cx="4583497" cy="400110"/>
          </a:xfrm>
          <a:prstGeom prst="rect">
            <a:avLst/>
          </a:prstGeom>
        </p:spPr>
        <p:txBody>
          <a:bodyPr wrap="square">
            <a:spAutoFit/>
          </a:bodyPr>
          <a:lstStyle/>
          <a:p>
            <a:r>
              <a:rPr lang="en-GB" sz="2000" b="1" dirty="0">
                <a:solidFill>
                  <a:srgbClr val="00ABC9"/>
                </a:solidFill>
                <a:latin typeface="Helvetica" pitchFamily="2" charset="0"/>
              </a:rPr>
              <a:t>Proposal</a:t>
            </a:r>
            <a:endParaRPr lang="en-BE" sz="2000" b="1" dirty="0">
              <a:solidFill>
                <a:srgbClr val="00ABC9"/>
              </a:solidFill>
              <a:latin typeface="Helvetica" pitchFamily="2" charset="0"/>
            </a:endParaRPr>
          </a:p>
        </p:txBody>
      </p:sp>
      <p:sp>
        <p:nvSpPr>
          <p:cNvPr id="3" name="TextBox 21">
            <a:extLst>
              <a:ext uri="{FF2B5EF4-FFF2-40B4-BE49-F238E27FC236}">
                <a16:creationId xmlns:a16="http://schemas.microsoft.com/office/drawing/2014/main" id="{BA3FF8F9-1896-47C6-9C42-295DDFC7D5DF}"/>
              </a:ext>
            </a:extLst>
          </p:cNvPr>
          <p:cNvSpPr txBox="1"/>
          <p:nvPr/>
        </p:nvSpPr>
        <p:spPr>
          <a:xfrm>
            <a:off x="1273796" y="4303212"/>
            <a:ext cx="9016012" cy="1463029"/>
          </a:xfrm>
          <a:prstGeom prst="rect">
            <a:avLst/>
          </a:prstGeom>
          <a:noFill/>
        </p:spPr>
        <p:txBody>
          <a:bodyPr wrap="square" rtlCol="0">
            <a:spAutoFit/>
          </a:bodyPr>
          <a:lstStyle/>
          <a:p>
            <a:pPr>
              <a:lnSpc>
                <a:spcPct val="107000"/>
              </a:lnSpc>
              <a:spcAft>
                <a:spcPts val="800"/>
              </a:spcAft>
            </a:pPr>
            <a:r>
              <a:rPr lang="en-US"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New proposal was drafted and modified according to the last informal WG’s suggestions (</a:t>
            </a:r>
            <a:r>
              <a:rPr lang="en-US" sz="1700" dirty="0">
                <a:solidFill>
                  <a:srgbClr val="535353"/>
                </a:solidFill>
                <a:latin typeface="Helvetica" panose="020B0604020202020204" pitchFamily="34" charset="0"/>
                <a:ea typeface="Calibri" panose="020F0502020204030204" pitchFamily="34" charset="0"/>
                <a:cs typeface="Helvetica" panose="020B0604020202020204" pitchFamily="34" charset="0"/>
                <a:hlinkClick r:id="rId5"/>
              </a:rPr>
              <a:t>LINK to document).</a:t>
            </a:r>
            <a:endParaRPr lang="en-US" sz="1700" dirty="0">
              <a:solidFill>
                <a:srgbClr val="535353"/>
              </a:solidFill>
              <a:latin typeface="Helvetica" panose="020B0604020202020204" pitchFamily="34" charset="0"/>
              <a:ea typeface="Calibri" panose="020F0502020204030204" pitchFamily="34" charset="0"/>
              <a:cs typeface="Helvetica" panose="020B0604020202020204" pitchFamily="34" charset="0"/>
            </a:endParaRPr>
          </a:p>
          <a:p>
            <a:pPr>
              <a:lnSpc>
                <a:spcPct val="107000"/>
              </a:lnSpc>
              <a:spcAft>
                <a:spcPts val="800"/>
              </a:spcAft>
            </a:pPr>
            <a:endParaRPr lang="en-US" dirty="0">
              <a:solidFill>
                <a:srgbClr val="535353"/>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1800" i="1" dirty="0">
              <a:effectLst/>
              <a:latin typeface="Times New Roman" panose="02020603050405020304" pitchFamily="18" charset="0"/>
              <a:ea typeface="Calibri" panose="020F0502020204030204" pitchFamily="34" charset="0"/>
            </a:endParaRPr>
          </a:p>
        </p:txBody>
      </p:sp>
      <p:sp>
        <p:nvSpPr>
          <p:cNvPr id="5" name="Rectangle 8">
            <a:extLst>
              <a:ext uri="{FF2B5EF4-FFF2-40B4-BE49-F238E27FC236}">
                <a16:creationId xmlns:a16="http://schemas.microsoft.com/office/drawing/2014/main" id="{279882B1-16C0-41D2-BB90-C9D038FC4AAE}"/>
              </a:ext>
            </a:extLst>
          </p:cNvPr>
          <p:cNvSpPr/>
          <p:nvPr/>
        </p:nvSpPr>
        <p:spPr>
          <a:xfrm>
            <a:off x="850244" y="5137083"/>
            <a:ext cx="4583497" cy="400110"/>
          </a:xfrm>
          <a:prstGeom prst="rect">
            <a:avLst/>
          </a:prstGeom>
        </p:spPr>
        <p:txBody>
          <a:bodyPr wrap="square">
            <a:spAutoFit/>
          </a:bodyPr>
          <a:lstStyle/>
          <a:p>
            <a:r>
              <a:rPr lang="en-GB" sz="2000" b="1" dirty="0">
                <a:solidFill>
                  <a:srgbClr val="00ABC9"/>
                </a:solidFill>
                <a:latin typeface="Helvetica" pitchFamily="2" charset="0"/>
              </a:rPr>
              <a:t>Actions</a:t>
            </a:r>
            <a:endParaRPr lang="en-BE" sz="2000" b="1" dirty="0">
              <a:solidFill>
                <a:srgbClr val="00ABC9"/>
              </a:solidFill>
              <a:latin typeface="Helvetica" pitchFamily="2" charset="0"/>
            </a:endParaRPr>
          </a:p>
        </p:txBody>
      </p:sp>
      <p:sp>
        <p:nvSpPr>
          <p:cNvPr id="6" name="TextBox 21">
            <a:extLst>
              <a:ext uri="{FF2B5EF4-FFF2-40B4-BE49-F238E27FC236}">
                <a16:creationId xmlns:a16="http://schemas.microsoft.com/office/drawing/2014/main" id="{2E533DC8-111F-49DC-B96E-6447811FEFED}"/>
              </a:ext>
            </a:extLst>
          </p:cNvPr>
          <p:cNvSpPr txBox="1"/>
          <p:nvPr/>
        </p:nvSpPr>
        <p:spPr>
          <a:xfrm>
            <a:off x="1273796" y="5700635"/>
            <a:ext cx="9439563" cy="1064074"/>
          </a:xfrm>
          <a:prstGeom prst="rect">
            <a:avLst/>
          </a:prstGeom>
          <a:noFill/>
        </p:spPr>
        <p:txBody>
          <a:bodyPr wrap="square" rtlCol="0">
            <a:spAutoFit/>
          </a:bodyPr>
          <a:lstStyle/>
          <a:p>
            <a:pPr>
              <a:lnSpc>
                <a:spcPct val="107000"/>
              </a:lnSpc>
              <a:spcAft>
                <a:spcPts val="800"/>
              </a:spcAft>
            </a:pPr>
            <a:r>
              <a:rPr lang="en-US"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Inputs of national requirements from member states are needed (in particular for Sweden, the UK and Finland. </a:t>
            </a:r>
          </a:p>
          <a:p>
            <a:pPr>
              <a:lnSpc>
                <a:spcPct val="107000"/>
              </a:lnSpc>
              <a:spcAft>
                <a:spcPts val="800"/>
              </a:spcAft>
            </a:pPr>
            <a:endParaRPr lang="fr-BE" sz="1800" i="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36051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1604982" y="2969463"/>
            <a:ext cx="9713903" cy="707886"/>
          </a:xfrm>
          <a:prstGeom prst="rect">
            <a:avLst/>
          </a:prstGeom>
        </p:spPr>
        <p:txBody>
          <a:bodyPr wrap="square">
            <a:spAutoFit/>
          </a:bodyPr>
          <a:lstStyle/>
          <a:p>
            <a:r>
              <a:rPr lang="en-GB" sz="4000" b="1" dirty="0">
                <a:solidFill>
                  <a:schemeClr val="bg1"/>
                </a:solidFill>
                <a:latin typeface="Helvetica" pitchFamily="2" charset="0"/>
              </a:rPr>
              <a:t>Comfort Break ~ 10 minutes</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3326115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10" name="Tekstvak 9">
            <a:extLst>
              <a:ext uri="{FF2B5EF4-FFF2-40B4-BE49-F238E27FC236}">
                <a16:creationId xmlns:a16="http://schemas.microsoft.com/office/drawing/2014/main" id="{7B8B95DB-E9D5-43FD-9791-C0F96C733B6D}"/>
              </a:ext>
            </a:extLst>
          </p:cNvPr>
          <p:cNvSpPr txBox="1"/>
          <p:nvPr/>
        </p:nvSpPr>
        <p:spPr>
          <a:xfrm>
            <a:off x="1358037" y="2151727"/>
            <a:ext cx="9462363" cy="2554545"/>
          </a:xfrm>
          <a:prstGeom prst="rect">
            <a:avLst/>
          </a:prstGeom>
          <a:noFill/>
        </p:spPr>
        <p:txBody>
          <a:bodyPr wrap="square">
            <a:spAutoFit/>
          </a:bodyPr>
          <a:lstStyle/>
          <a:p>
            <a:r>
              <a:rPr lang="en-GB" sz="4000" b="1" dirty="0">
                <a:solidFill>
                  <a:schemeClr val="bg1"/>
                </a:solidFill>
                <a:latin typeface="Helvetica" pitchFamily="2" charset="0"/>
              </a:rPr>
              <a:t>Issues 2.2: transport of</a:t>
            </a:r>
          </a:p>
          <a:p>
            <a:r>
              <a:rPr lang="en-GB" sz="4000" b="1" dirty="0">
                <a:solidFill>
                  <a:schemeClr val="bg1"/>
                </a:solidFill>
                <a:latin typeface="Helvetica" pitchFamily="2" charset="0"/>
              </a:rPr>
              <a:t>packaged waste, inner packagings packed together</a:t>
            </a:r>
          </a:p>
          <a:p>
            <a:r>
              <a:rPr lang="en-GB" sz="4000" b="1" dirty="0">
                <a:solidFill>
                  <a:schemeClr val="bg1"/>
                </a:solidFill>
                <a:latin typeface="Helvetica" pitchFamily="2" charset="0"/>
              </a:rPr>
              <a:t>and Issue 2.5: chemical compatibility</a:t>
            </a:r>
          </a:p>
        </p:txBody>
      </p:sp>
    </p:spTree>
    <p:extLst>
      <p:ext uri="{BB962C8B-B14F-4D97-AF65-F5344CB8AC3E}">
        <p14:creationId xmlns:p14="http://schemas.microsoft.com/office/powerpoint/2010/main" val="2163135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378635"/>
            <a:ext cx="8845299" cy="1077218"/>
          </a:xfrm>
          <a:prstGeom prst="rect">
            <a:avLst/>
          </a:prstGeom>
        </p:spPr>
        <p:txBody>
          <a:bodyPr wrap="square">
            <a:spAutoFit/>
          </a:bodyPr>
          <a:lstStyle/>
          <a:p>
            <a:r>
              <a:rPr lang="en-GB" sz="3200" b="1" dirty="0">
                <a:solidFill>
                  <a:srgbClr val="123E84"/>
                </a:solidFill>
                <a:latin typeface="Helvetica" pitchFamily="2" charset="0"/>
              </a:rPr>
              <a:t>Issue 2.2 &amp; 2.5: packaged waste &amp; chemical compatibility</a:t>
            </a:r>
          </a:p>
        </p:txBody>
      </p:sp>
      <p:sp>
        <p:nvSpPr>
          <p:cNvPr id="9" name="Rectangle 8">
            <a:extLst>
              <a:ext uri="{FF2B5EF4-FFF2-40B4-BE49-F238E27FC236}">
                <a16:creationId xmlns:a16="http://schemas.microsoft.com/office/drawing/2014/main" id="{1A24CE40-E696-9747-A346-3302BA5FC537}"/>
              </a:ext>
            </a:extLst>
          </p:cNvPr>
          <p:cNvSpPr/>
          <p:nvPr/>
        </p:nvSpPr>
        <p:spPr>
          <a:xfrm>
            <a:off x="916919" y="1673127"/>
            <a:ext cx="4583497" cy="400110"/>
          </a:xfrm>
          <a:prstGeom prst="rect">
            <a:avLst/>
          </a:prstGeom>
        </p:spPr>
        <p:txBody>
          <a:bodyPr wrap="square">
            <a:spAutoFit/>
          </a:bodyPr>
          <a:lstStyle/>
          <a:p>
            <a:r>
              <a:rPr lang="en-GB" sz="2000" b="1" dirty="0">
                <a:solidFill>
                  <a:srgbClr val="00ABC9"/>
                </a:solidFill>
                <a:latin typeface="Helvetica" pitchFamily="2" charset="0"/>
              </a:rPr>
              <a:t>Context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052188" y="2199299"/>
            <a:ext cx="8427105" cy="2708434"/>
          </a:xfrm>
          <a:prstGeom prst="rect">
            <a:avLst/>
          </a:prstGeom>
          <a:noFill/>
        </p:spPr>
        <p:txBody>
          <a:bodyPr wrap="square" rtlCol="0">
            <a:spAutoFit/>
          </a:bodyPr>
          <a:lstStyle/>
          <a:p>
            <a:r>
              <a:rPr lang="en-GB" sz="1700" i="1" dirty="0">
                <a:latin typeface="Helvetica" pitchFamily="2" charset="0"/>
                <a:cs typeface="Arial" panose="020B0604020202020204" pitchFamily="34" charset="0"/>
              </a:rPr>
              <a:t>Original products are packed in a combined packaging, specifically tested for that purpose (see ADR 6.1.5). For waste collection, only the inner packaging remains available. This waste must be sorted, according to its hazardous properties, and be repacked fulfilling all the requirements of the ADR, which is not possible. There is a lack of a simple legal solution available to replace the missing outer packaging</a:t>
            </a:r>
          </a:p>
          <a:p>
            <a:endParaRPr lang="nl-BE" sz="1700" i="1" dirty="0">
              <a:latin typeface="Helvetica" pitchFamily="2" charset="0"/>
              <a:cs typeface="Arial" panose="020B0604020202020204" pitchFamily="34" charset="0"/>
            </a:endParaRPr>
          </a:p>
          <a:p>
            <a:r>
              <a:rPr lang="en-GB" sz="1700" i="1" dirty="0">
                <a:latin typeface="Helvetica" pitchFamily="2" charset="0"/>
                <a:cs typeface="Arial" panose="020B0604020202020204" pitchFamily="34" charset="0"/>
              </a:rPr>
              <a:t>During reconditioning, waste is taken out of its original single packaging and brought together with other compatible waste in a ‘new’ waste packaging, UN-tested. As the composition of the mixture is not stable and changes for each used packaging, a solution has to be developed regarding the chemical compatibility</a:t>
            </a:r>
            <a:endParaRPr lang="en-BE" sz="1700" i="1"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79293" y="-430542"/>
            <a:ext cx="5338275" cy="5338275"/>
          </a:xfrm>
          <a:prstGeom prst="rect">
            <a:avLst/>
          </a:prstGeom>
        </p:spPr>
      </p:pic>
      <p:sp>
        <p:nvSpPr>
          <p:cNvPr id="2" name="Rectangle 8">
            <a:extLst>
              <a:ext uri="{FF2B5EF4-FFF2-40B4-BE49-F238E27FC236}">
                <a16:creationId xmlns:a16="http://schemas.microsoft.com/office/drawing/2014/main" id="{42C4D6F4-CEBE-45DE-906E-501EDCBE79C0}"/>
              </a:ext>
            </a:extLst>
          </p:cNvPr>
          <p:cNvSpPr/>
          <p:nvPr/>
        </p:nvSpPr>
        <p:spPr>
          <a:xfrm>
            <a:off x="916918" y="5197048"/>
            <a:ext cx="4583497" cy="400110"/>
          </a:xfrm>
          <a:prstGeom prst="rect">
            <a:avLst/>
          </a:prstGeom>
        </p:spPr>
        <p:txBody>
          <a:bodyPr wrap="square">
            <a:spAutoFit/>
          </a:bodyPr>
          <a:lstStyle/>
          <a:p>
            <a:r>
              <a:rPr lang="en-GB" sz="2000" b="1" dirty="0">
                <a:solidFill>
                  <a:srgbClr val="00ABC9"/>
                </a:solidFill>
                <a:latin typeface="Helvetica" pitchFamily="2" charset="0"/>
              </a:rPr>
              <a:t>Proposal and actions</a:t>
            </a:r>
            <a:endParaRPr lang="en-BE" sz="2000" b="1" dirty="0">
              <a:solidFill>
                <a:srgbClr val="00ABC9"/>
              </a:solidFill>
              <a:latin typeface="Helvetica" pitchFamily="2" charset="0"/>
            </a:endParaRPr>
          </a:p>
        </p:txBody>
      </p:sp>
      <p:sp>
        <p:nvSpPr>
          <p:cNvPr id="3" name="TextBox 21">
            <a:extLst>
              <a:ext uri="{FF2B5EF4-FFF2-40B4-BE49-F238E27FC236}">
                <a16:creationId xmlns:a16="http://schemas.microsoft.com/office/drawing/2014/main" id="{BA3FF8F9-1896-47C6-9C42-295DDFC7D5DF}"/>
              </a:ext>
            </a:extLst>
          </p:cNvPr>
          <p:cNvSpPr txBox="1"/>
          <p:nvPr/>
        </p:nvSpPr>
        <p:spPr>
          <a:xfrm>
            <a:off x="1052188" y="5677393"/>
            <a:ext cx="9439563" cy="1450462"/>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nl-BE" sz="1700" dirty="0" err="1">
                <a:solidFill>
                  <a:srgbClr val="535353"/>
                </a:solidFill>
                <a:latin typeface="Helvetica" panose="020B0604020202020204" pitchFamily="34" charset="0"/>
                <a:ea typeface="Calibri" panose="020F0502020204030204" pitchFamily="34" charset="0"/>
                <a:cs typeface="Helvetica" panose="020B0604020202020204" pitchFamily="34" charset="0"/>
              </a:rPr>
              <a:t>Several</a:t>
            </a:r>
            <a:r>
              <a:rPr lang="nl-BE"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 </a:t>
            </a:r>
            <a:r>
              <a:rPr lang="nl-BE" sz="1700" dirty="0" err="1">
                <a:solidFill>
                  <a:srgbClr val="535353"/>
                </a:solidFill>
                <a:latin typeface="Helvetica" panose="020B0604020202020204" pitchFamily="34" charset="0"/>
                <a:ea typeface="Calibri" panose="020F0502020204030204" pitchFamily="34" charset="0"/>
                <a:cs typeface="Helvetica" panose="020B0604020202020204" pitchFamily="34" charset="0"/>
              </a:rPr>
              <a:t>national</a:t>
            </a:r>
            <a:r>
              <a:rPr lang="nl-BE"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 </a:t>
            </a:r>
            <a:r>
              <a:rPr lang="nl-BE" sz="1700" dirty="0" err="1">
                <a:solidFill>
                  <a:srgbClr val="535353"/>
                </a:solidFill>
                <a:latin typeface="Helvetica" panose="020B0604020202020204" pitchFamily="34" charset="0"/>
                <a:ea typeface="Calibri" panose="020F0502020204030204" pitchFamily="34" charset="0"/>
                <a:cs typeface="Helvetica" panose="020B0604020202020204" pitchFamily="34" charset="0"/>
              </a:rPr>
              <a:t>derogations</a:t>
            </a:r>
            <a:r>
              <a:rPr lang="nl-BE"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 </a:t>
            </a:r>
            <a:r>
              <a:rPr lang="nl-BE" sz="1700" dirty="0" err="1">
                <a:solidFill>
                  <a:srgbClr val="535353"/>
                </a:solidFill>
                <a:latin typeface="Helvetica" panose="020B0604020202020204" pitchFamily="34" charset="0"/>
                <a:ea typeface="Calibri" panose="020F0502020204030204" pitchFamily="34" charset="0"/>
                <a:cs typeface="Helvetica" panose="020B0604020202020204" pitchFamily="34" charset="0"/>
              </a:rPr>
              <a:t>exist</a:t>
            </a:r>
            <a:r>
              <a:rPr lang="nl-BE"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 (</a:t>
            </a:r>
            <a:r>
              <a:rPr lang="nl-BE" sz="1700" dirty="0" err="1">
                <a:solidFill>
                  <a:srgbClr val="535353"/>
                </a:solidFill>
                <a:latin typeface="Helvetica" panose="020B0604020202020204" pitchFamily="34" charset="0"/>
                <a:ea typeface="Calibri" panose="020F0502020204030204" pitchFamily="34" charset="0"/>
                <a:cs typeface="Helvetica" panose="020B0604020202020204" pitchFamily="34" charset="0"/>
              </a:rPr>
              <a:t>see</a:t>
            </a:r>
            <a:r>
              <a:rPr lang="nl-BE"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 next slides)</a:t>
            </a:r>
          </a:p>
          <a:p>
            <a:pPr marL="285750" indent="-285750">
              <a:lnSpc>
                <a:spcPct val="107000"/>
              </a:lnSpc>
              <a:spcAft>
                <a:spcPts val="800"/>
              </a:spcAft>
              <a:buFont typeface="Arial" panose="020B0604020202020204" pitchFamily="34" charset="0"/>
              <a:buChar char="•"/>
            </a:pPr>
            <a:r>
              <a:rPr lang="nl-BE"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Discussion during the meeting on harmonization at ADR level. </a:t>
            </a:r>
            <a:endParaRPr lang="fr-BE" sz="1700" i="1" dirty="0">
              <a:effectLst/>
              <a:latin typeface="Helvetica" panose="020B0604020202020204" pitchFamily="34" charset="0"/>
              <a:ea typeface="Calibri" panose="020F0502020204030204" pitchFamily="34" charset="0"/>
              <a:cs typeface="Helvetica" panose="020B0604020202020204" pitchFamily="34" charset="0"/>
            </a:endParaRPr>
          </a:p>
          <a:p>
            <a:endParaRPr lang="en-GB" i="1" dirty="0">
              <a:solidFill>
                <a:srgbClr val="535353"/>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solidFill>
                <a:srgbClr val="5353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632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2590" y="418310"/>
            <a:ext cx="11126855" cy="584775"/>
          </a:xfrm>
          <a:prstGeom prst="rect">
            <a:avLst/>
          </a:prstGeom>
        </p:spPr>
        <p:txBody>
          <a:bodyPr wrap="square">
            <a:spAutoFit/>
          </a:bodyPr>
          <a:lstStyle/>
          <a:p>
            <a:r>
              <a:rPr lang="en-GB" sz="3200" b="1" dirty="0">
                <a:solidFill>
                  <a:srgbClr val="123E84"/>
                </a:solidFill>
                <a:latin typeface="Helvetica" pitchFamily="2" charset="0"/>
              </a:rPr>
              <a:t>Chemical compatibility: goods vs waste status (REACH)</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sp>
        <p:nvSpPr>
          <p:cNvPr id="9" name="TextBox 8">
            <a:extLst>
              <a:ext uri="{FF2B5EF4-FFF2-40B4-BE49-F238E27FC236}">
                <a16:creationId xmlns:a16="http://schemas.microsoft.com/office/drawing/2014/main" id="{0664F18F-51A3-4A2D-9695-A3E89391D86F}"/>
              </a:ext>
            </a:extLst>
          </p:cNvPr>
          <p:cNvSpPr txBox="1"/>
          <p:nvPr/>
        </p:nvSpPr>
        <p:spPr>
          <a:xfrm>
            <a:off x="709057" y="3967660"/>
            <a:ext cx="10901198" cy="369332"/>
          </a:xfrm>
          <a:prstGeom prst="rect">
            <a:avLst/>
          </a:prstGeom>
          <a:noFill/>
        </p:spPr>
        <p:txBody>
          <a:bodyPr wrap="square">
            <a:spAutoFit/>
          </a:bodyPr>
          <a:lstStyle/>
          <a:p>
            <a:r>
              <a:rPr lang="en-GB" sz="1800" b="1" dirty="0">
                <a:solidFill>
                  <a:srgbClr val="123E84"/>
                </a:solidFill>
                <a:latin typeface="Helvetica" pitchFamily="2" charset="0"/>
              </a:rPr>
              <a:t>-------------------------------------------------------------------------------------------------------------------------------------------</a:t>
            </a:r>
          </a:p>
        </p:txBody>
      </p:sp>
      <p:sp>
        <p:nvSpPr>
          <p:cNvPr id="5" name="Rectangle 4">
            <a:extLst>
              <a:ext uri="{FF2B5EF4-FFF2-40B4-BE49-F238E27FC236}">
                <a16:creationId xmlns:a16="http://schemas.microsoft.com/office/drawing/2014/main" id="{384B3F61-714B-4641-B916-92A9DFDE6236}"/>
              </a:ext>
            </a:extLst>
          </p:cNvPr>
          <p:cNvSpPr/>
          <p:nvPr/>
        </p:nvSpPr>
        <p:spPr>
          <a:xfrm>
            <a:off x="587720" y="1393986"/>
            <a:ext cx="426693" cy="1787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ysClr val="windowText" lastClr="000000"/>
                </a:solidFill>
              </a:rPr>
              <a:t>R</a:t>
            </a:r>
          </a:p>
          <a:p>
            <a:pPr algn="ctr"/>
            <a:r>
              <a:rPr lang="en-US" dirty="0">
                <a:ln>
                  <a:solidFill>
                    <a:schemeClr val="bg1"/>
                  </a:solidFill>
                </a:ln>
                <a:solidFill>
                  <a:sysClr val="windowText" lastClr="000000"/>
                </a:solidFill>
              </a:rPr>
              <a:t>E</a:t>
            </a:r>
          </a:p>
          <a:p>
            <a:pPr algn="ctr"/>
            <a:r>
              <a:rPr lang="en-US" dirty="0">
                <a:ln>
                  <a:solidFill>
                    <a:schemeClr val="bg1"/>
                  </a:solidFill>
                </a:ln>
                <a:solidFill>
                  <a:sysClr val="windowText" lastClr="000000"/>
                </a:solidFill>
              </a:rPr>
              <a:t>ACH</a:t>
            </a:r>
            <a:endParaRPr lang="en-US" dirty="0">
              <a:ln>
                <a:solidFill>
                  <a:schemeClr val="bg1"/>
                </a:solidFill>
              </a:ln>
              <a:solidFill>
                <a:schemeClr val="bg1"/>
              </a:solidFill>
            </a:endParaRPr>
          </a:p>
        </p:txBody>
      </p:sp>
      <p:sp>
        <p:nvSpPr>
          <p:cNvPr id="6" name="Rectangle 5">
            <a:extLst>
              <a:ext uri="{FF2B5EF4-FFF2-40B4-BE49-F238E27FC236}">
                <a16:creationId xmlns:a16="http://schemas.microsoft.com/office/drawing/2014/main" id="{D529F363-4CD9-49A0-A918-AD2B434C5B4D}"/>
              </a:ext>
            </a:extLst>
          </p:cNvPr>
          <p:cNvSpPr/>
          <p:nvPr/>
        </p:nvSpPr>
        <p:spPr>
          <a:xfrm>
            <a:off x="742590" y="4277148"/>
            <a:ext cx="249613" cy="2425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ysClr val="windowText" lastClr="000000"/>
                </a:solidFill>
              </a:rPr>
              <a:t>ENVI/OSHA</a:t>
            </a:r>
            <a:endParaRPr lang="en-US" dirty="0">
              <a:ln>
                <a:solidFill>
                  <a:schemeClr val="bg1"/>
                </a:solidFill>
              </a:ln>
              <a:solidFill>
                <a:schemeClr val="bg1"/>
              </a:solidFill>
            </a:endParaRPr>
          </a:p>
        </p:txBody>
      </p:sp>
      <p:sp>
        <p:nvSpPr>
          <p:cNvPr id="11" name="Rectangle 10">
            <a:extLst>
              <a:ext uri="{FF2B5EF4-FFF2-40B4-BE49-F238E27FC236}">
                <a16:creationId xmlns:a16="http://schemas.microsoft.com/office/drawing/2014/main" id="{EE998A47-A5D6-4D83-B892-A1322D9A5B72}"/>
              </a:ext>
            </a:extLst>
          </p:cNvPr>
          <p:cNvSpPr/>
          <p:nvPr/>
        </p:nvSpPr>
        <p:spPr>
          <a:xfrm>
            <a:off x="1317213" y="1343582"/>
            <a:ext cx="1141135" cy="15279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ectangle 12">
            <a:extLst>
              <a:ext uri="{FF2B5EF4-FFF2-40B4-BE49-F238E27FC236}">
                <a16:creationId xmlns:a16="http://schemas.microsoft.com/office/drawing/2014/main" id="{EC413984-1DBD-4C6E-9683-4975E629C753}"/>
              </a:ext>
            </a:extLst>
          </p:cNvPr>
          <p:cNvSpPr/>
          <p:nvPr/>
        </p:nvSpPr>
        <p:spPr>
          <a:xfrm>
            <a:off x="1540528" y="1623729"/>
            <a:ext cx="1328738" cy="178700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Rectangle 14">
            <a:extLst>
              <a:ext uri="{FF2B5EF4-FFF2-40B4-BE49-F238E27FC236}">
                <a16:creationId xmlns:a16="http://schemas.microsoft.com/office/drawing/2014/main" id="{9DBD68EC-D608-4FE6-B298-72537A788537}"/>
              </a:ext>
            </a:extLst>
          </p:cNvPr>
          <p:cNvSpPr/>
          <p:nvPr/>
        </p:nvSpPr>
        <p:spPr>
          <a:xfrm>
            <a:off x="1844845" y="1993340"/>
            <a:ext cx="1361764" cy="178700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cxnSp>
        <p:nvCxnSpPr>
          <p:cNvPr id="18" name="Straight Arrow Connector 17">
            <a:extLst>
              <a:ext uri="{FF2B5EF4-FFF2-40B4-BE49-F238E27FC236}">
                <a16:creationId xmlns:a16="http://schemas.microsoft.com/office/drawing/2014/main" id="{8418332C-A869-476C-9624-0BA831CFC331}"/>
              </a:ext>
            </a:extLst>
          </p:cNvPr>
          <p:cNvCxnSpPr/>
          <p:nvPr/>
        </p:nvCxnSpPr>
        <p:spPr>
          <a:xfrm>
            <a:off x="3183870" y="2355830"/>
            <a:ext cx="671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FF969BF-8E90-48CF-AE77-907DB1442051}"/>
              </a:ext>
            </a:extLst>
          </p:cNvPr>
          <p:cNvSpPr/>
          <p:nvPr/>
        </p:nvSpPr>
        <p:spPr>
          <a:xfrm>
            <a:off x="3856969" y="1757378"/>
            <a:ext cx="2239031" cy="1211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73F0CDF-0569-4F3B-8969-8B0365E03BA3}"/>
              </a:ext>
            </a:extLst>
          </p:cNvPr>
          <p:cNvCxnSpPr>
            <a:cxnSpLocks/>
          </p:cNvCxnSpPr>
          <p:nvPr/>
        </p:nvCxnSpPr>
        <p:spPr>
          <a:xfrm>
            <a:off x="5760244" y="2370248"/>
            <a:ext cx="671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B916460-FA1F-404D-A616-3E4F0B9219CE}"/>
              </a:ext>
            </a:extLst>
          </p:cNvPr>
          <p:cNvSpPr/>
          <p:nvPr/>
        </p:nvSpPr>
        <p:spPr>
          <a:xfrm>
            <a:off x="6588918" y="2099237"/>
            <a:ext cx="1517169" cy="1031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57E44679-C169-449F-A231-E8DC9EEC0320}"/>
              </a:ext>
            </a:extLst>
          </p:cNvPr>
          <p:cNvCxnSpPr>
            <a:cxnSpLocks/>
          </p:cNvCxnSpPr>
          <p:nvPr/>
        </p:nvCxnSpPr>
        <p:spPr>
          <a:xfrm>
            <a:off x="8263249" y="2370248"/>
            <a:ext cx="671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CCF1D16-43C8-46E8-9BB6-3959D62B0DE6}"/>
              </a:ext>
            </a:extLst>
          </p:cNvPr>
          <p:cNvSpPr/>
          <p:nvPr/>
        </p:nvSpPr>
        <p:spPr>
          <a:xfrm>
            <a:off x="9091923" y="1840153"/>
            <a:ext cx="1517169" cy="103135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E0155EA-A9D7-4E70-8ACC-B4CC53E0D2AD}"/>
              </a:ext>
            </a:extLst>
          </p:cNvPr>
          <p:cNvSpPr/>
          <p:nvPr/>
        </p:nvSpPr>
        <p:spPr>
          <a:xfrm>
            <a:off x="5481872" y="4336992"/>
            <a:ext cx="1355568" cy="78666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C7E86BD-6F33-46FD-B465-7D86CB1D8A2B}"/>
              </a:ext>
            </a:extLst>
          </p:cNvPr>
          <p:cNvSpPr/>
          <p:nvPr/>
        </p:nvSpPr>
        <p:spPr>
          <a:xfrm>
            <a:off x="5481872" y="5527425"/>
            <a:ext cx="1355568" cy="78666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F750424-0B27-46FD-B00D-A5B72BAF13DA}"/>
              </a:ext>
            </a:extLst>
          </p:cNvPr>
          <p:cNvSpPr/>
          <p:nvPr/>
        </p:nvSpPr>
        <p:spPr>
          <a:xfrm>
            <a:off x="7366782" y="3826738"/>
            <a:ext cx="1355568" cy="78666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6C6E6952-2EF2-429E-9EDD-E0BE5116FC3B}"/>
              </a:ext>
            </a:extLst>
          </p:cNvPr>
          <p:cNvSpPr/>
          <p:nvPr/>
        </p:nvSpPr>
        <p:spPr>
          <a:xfrm>
            <a:off x="9581784" y="4613403"/>
            <a:ext cx="1355568" cy="78666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6F7166B-6F7D-45E4-8660-FBC434F3A998}"/>
              </a:ext>
            </a:extLst>
          </p:cNvPr>
          <p:cNvSpPr/>
          <p:nvPr/>
        </p:nvSpPr>
        <p:spPr>
          <a:xfrm>
            <a:off x="9134303" y="3146976"/>
            <a:ext cx="1803049" cy="8053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0D2F439-B967-4492-810A-2333EE2BB315}"/>
              </a:ext>
            </a:extLst>
          </p:cNvPr>
          <p:cNvSpPr txBox="1"/>
          <p:nvPr/>
        </p:nvSpPr>
        <p:spPr>
          <a:xfrm>
            <a:off x="1228436" y="1311299"/>
            <a:ext cx="1716712" cy="323165"/>
          </a:xfrm>
          <a:prstGeom prst="rect">
            <a:avLst/>
          </a:prstGeom>
          <a:noFill/>
        </p:spPr>
        <p:txBody>
          <a:bodyPr wrap="square" rtlCol="0">
            <a:spAutoFit/>
          </a:bodyPr>
          <a:lstStyle/>
          <a:p>
            <a:r>
              <a:rPr lang="en-US" sz="1500" b="1" dirty="0">
                <a:solidFill>
                  <a:srgbClr val="002060"/>
                </a:solidFill>
              </a:rPr>
              <a:t>REGISTRATION</a:t>
            </a:r>
          </a:p>
        </p:txBody>
      </p:sp>
      <p:sp>
        <p:nvSpPr>
          <p:cNvPr id="39" name="TextBox 38">
            <a:extLst>
              <a:ext uri="{FF2B5EF4-FFF2-40B4-BE49-F238E27FC236}">
                <a16:creationId xmlns:a16="http://schemas.microsoft.com/office/drawing/2014/main" id="{7D911068-CB27-4210-82A8-D5B3189337CB}"/>
              </a:ext>
            </a:extLst>
          </p:cNvPr>
          <p:cNvSpPr txBox="1"/>
          <p:nvPr/>
        </p:nvSpPr>
        <p:spPr>
          <a:xfrm>
            <a:off x="1566070" y="1655487"/>
            <a:ext cx="1691170" cy="323165"/>
          </a:xfrm>
          <a:prstGeom prst="rect">
            <a:avLst/>
          </a:prstGeom>
          <a:noFill/>
        </p:spPr>
        <p:txBody>
          <a:bodyPr wrap="square" rtlCol="0">
            <a:spAutoFit/>
          </a:bodyPr>
          <a:lstStyle/>
          <a:p>
            <a:r>
              <a:rPr lang="en-US" sz="1500" b="1" dirty="0">
                <a:solidFill>
                  <a:srgbClr val="002060"/>
                </a:solidFill>
              </a:rPr>
              <a:t>EVALUATION</a:t>
            </a:r>
          </a:p>
        </p:txBody>
      </p:sp>
      <p:sp>
        <p:nvSpPr>
          <p:cNvPr id="40" name="TextBox 39">
            <a:extLst>
              <a:ext uri="{FF2B5EF4-FFF2-40B4-BE49-F238E27FC236}">
                <a16:creationId xmlns:a16="http://schemas.microsoft.com/office/drawing/2014/main" id="{55B1760C-E6F2-4B8C-A4ED-0A73B270BB1F}"/>
              </a:ext>
            </a:extLst>
          </p:cNvPr>
          <p:cNvSpPr txBox="1"/>
          <p:nvPr/>
        </p:nvSpPr>
        <p:spPr>
          <a:xfrm>
            <a:off x="1785044" y="2026592"/>
            <a:ext cx="1734582" cy="323165"/>
          </a:xfrm>
          <a:prstGeom prst="rect">
            <a:avLst/>
          </a:prstGeom>
          <a:noFill/>
        </p:spPr>
        <p:txBody>
          <a:bodyPr wrap="square" rtlCol="0">
            <a:spAutoFit/>
          </a:bodyPr>
          <a:lstStyle/>
          <a:p>
            <a:r>
              <a:rPr lang="en-US" sz="1500" b="1" dirty="0">
                <a:solidFill>
                  <a:srgbClr val="002060"/>
                </a:solidFill>
              </a:rPr>
              <a:t>AUTHORISATION</a:t>
            </a:r>
          </a:p>
        </p:txBody>
      </p:sp>
      <p:sp>
        <p:nvSpPr>
          <p:cNvPr id="41" name="TextBox 40">
            <a:extLst>
              <a:ext uri="{FF2B5EF4-FFF2-40B4-BE49-F238E27FC236}">
                <a16:creationId xmlns:a16="http://schemas.microsoft.com/office/drawing/2014/main" id="{2E338F7B-834B-4908-BB3D-17B89A5A6853}"/>
              </a:ext>
            </a:extLst>
          </p:cNvPr>
          <p:cNvSpPr txBox="1"/>
          <p:nvPr/>
        </p:nvSpPr>
        <p:spPr>
          <a:xfrm>
            <a:off x="4025419" y="2081224"/>
            <a:ext cx="2128524" cy="615553"/>
          </a:xfrm>
          <a:prstGeom prst="rect">
            <a:avLst/>
          </a:prstGeom>
          <a:noFill/>
        </p:spPr>
        <p:txBody>
          <a:bodyPr wrap="square" rtlCol="0">
            <a:spAutoFit/>
          </a:bodyPr>
          <a:lstStyle/>
          <a:p>
            <a:r>
              <a:rPr lang="en-US" sz="1700" b="1" dirty="0">
                <a:solidFill>
                  <a:schemeClr val="bg1"/>
                </a:solidFill>
              </a:rPr>
              <a:t>PRODUCTION OF DANGEROUS GOODS</a:t>
            </a:r>
          </a:p>
        </p:txBody>
      </p:sp>
      <p:sp>
        <p:nvSpPr>
          <p:cNvPr id="42" name="TextBox 41">
            <a:extLst>
              <a:ext uri="{FF2B5EF4-FFF2-40B4-BE49-F238E27FC236}">
                <a16:creationId xmlns:a16="http://schemas.microsoft.com/office/drawing/2014/main" id="{C7756FEA-ABF1-4B7C-B9FC-E678B5B5FCDD}"/>
              </a:ext>
            </a:extLst>
          </p:cNvPr>
          <p:cNvSpPr txBox="1"/>
          <p:nvPr/>
        </p:nvSpPr>
        <p:spPr>
          <a:xfrm>
            <a:off x="6646861" y="2203563"/>
            <a:ext cx="1411731" cy="877163"/>
          </a:xfrm>
          <a:prstGeom prst="rect">
            <a:avLst/>
          </a:prstGeom>
          <a:noFill/>
        </p:spPr>
        <p:txBody>
          <a:bodyPr wrap="square" rtlCol="0">
            <a:spAutoFit/>
          </a:bodyPr>
          <a:lstStyle/>
          <a:p>
            <a:pPr algn="ctr"/>
            <a:r>
              <a:rPr lang="en-US" sz="1700" b="1" dirty="0">
                <a:solidFill>
                  <a:schemeClr val="bg1"/>
                </a:solidFill>
              </a:rPr>
              <a:t>USE </a:t>
            </a:r>
          </a:p>
          <a:p>
            <a:pPr algn="ctr"/>
            <a:r>
              <a:rPr lang="en-US" sz="1700" b="1" dirty="0">
                <a:solidFill>
                  <a:schemeClr val="bg1"/>
                </a:solidFill>
              </a:rPr>
              <a:t>AND PROCESSING</a:t>
            </a:r>
          </a:p>
        </p:txBody>
      </p:sp>
      <p:sp>
        <p:nvSpPr>
          <p:cNvPr id="43" name="TextBox 42">
            <a:extLst>
              <a:ext uri="{FF2B5EF4-FFF2-40B4-BE49-F238E27FC236}">
                <a16:creationId xmlns:a16="http://schemas.microsoft.com/office/drawing/2014/main" id="{4BF791AC-BAE0-417E-953B-23D83592AACD}"/>
              </a:ext>
            </a:extLst>
          </p:cNvPr>
          <p:cNvSpPr txBox="1"/>
          <p:nvPr/>
        </p:nvSpPr>
        <p:spPr>
          <a:xfrm>
            <a:off x="9369736" y="2168172"/>
            <a:ext cx="1027308" cy="369332"/>
          </a:xfrm>
          <a:prstGeom prst="rect">
            <a:avLst/>
          </a:prstGeom>
          <a:noFill/>
        </p:spPr>
        <p:txBody>
          <a:bodyPr wrap="square" rtlCol="0">
            <a:spAutoFit/>
          </a:bodyPr>
          <a:lstStyle/>
          <a:p>
            <a:r>
              <a:rPr lang="en-US" b="1" dirty="0">
                <a:solidFill>
                  <a:schemeClr val="bg1"/>
                </a:solidFill>
              </a:rPr>
              <a:t>HANDLE</a:t>
            </a:r>
          </a:p>
        </p:txBody>
      </p:sp>
      <p:cxnSp>
        <p:nvCxnSpPr>
          <p:cNvPr id="45" name="Straight Arrow Connector 44">
            <a:extLst>
              <a:ext uri="{FF2B5EF4-FFF2-40B4-BE49-F238E27FC236}">
                <a16:creationId xmlns:a16="http://schemas.microsoft.com/office/drawing/2014/main" id="{94C5F4DB-005D-4D89-A41A-B928DBE82938}"/>
              </a:ext>
            </a:extLst>
          </p:cNvPr>
          <p:cNvCxnSpPr>
            <a:cxnSpLocks/>
            <a:endCxn id="25" idx="2"/>
          </p:cNvCxnSpPr>
          <p:nvPr/>
        </p:nvCxnSpPr>
        <p:spPr>
          <a:xfrm flipV="1">
            <a:off x="9850507" y="2871507"/>
            <a:ext cx="1" cy="259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98273F8-7017-4240-A936-769789ABD63C}"/>
              </a:ext>
            </a:extLst>
          </p:cNvPr>
          <p:cNvSpPr txBox="1"/>
          <p:nvPr/>
        </p:nvSpPr>
        <p:spPr>
          <a:xfrm>
            <a:off x="7418587" y="4035404"/>
            <a:ext cx="1475697" cy="369332"/>
          </a:xfrm>
          <a:prstGeom prst="rect">
            <a:avLst/>
          </a:prstGeom>
          <a:noFill/>
        </p:spPr>
        <p:txBody>
          <a:bodyPr wrap="square" rtlCol="0">
            <a:spAutoFit/>
          </a:bodyPr>
          <a:lstStyle/>
          <a:p>
            <a:r>
              <a:rPr lang="en-US" b="1" dirty="0">
                <a:solidFill>
                  <a:schemeClr val="bg1"/>
                </a:solidFill>
              </a:rPr>
              <a:t>RECYCLING</a:t>
            </a:r>
          </a:p>
        </p:txBody>
      </p:sp>
      <p:sp>
        <p:nvSpPr>
          <p:cNvPr id="48" name="TextBox 47">
            <a:extLst>
              <a:ext uri="{FF2B5EF4-FFF2-40B4-BE49-F238E27FC236}">
                <a16:creationId xmlns:a16="http://schemas.microsoft.com/office/drawing/2014/main" id="{AC48955C-F81A-459C-9E56-1EC0A59D19A4}"/>
              </a:ext>
            </a:extLst>
          </p:cNvPr>
          <p:cNvSpPr txBox="1"/>
          <p:nvPr/>
        </p:nvSpPr>
        <p:spPr>
          <a:xfrm>
            <a:off x="9883390" y="4730324"/>
            <a:ext cx="1175135" cy="615553"/>
          </a:xfrm>
          <a:prstGeom prst="rect">
            <a:avLst/>
          </a:prstGeom>
          <a:noFill/>
        </p:spPr>
        <p:txBody>
          <a:bodyPr wrap="square" rtlCol="0">
            <a:spAutoFit/>
          </a:bodyPr>
          <a:lstStyle/>
          <a:p>
            <a:r>
              <a:rPr lang="en-US" sz="1700" b="1" dirty="0">
                <a:solidFill>
                  <a:schemeClr val="bg1"/>
                </a:solidFill>
              </a:rPr>
              <a:t>WASTE STATUS</a:t>
            </a:r>
          </a:p>
        </p:txBody>
      </p:sp>
      <p:cxnSp>
        <p:nvCxnSpPr>
          <p:cNvPr id="50" name="Straight Arrow Connector 49">
            <a:extLst>
              <a:ext uri="{FF2B5EF4-FFF2-40B4-BE49-F238E27FC236}">
                <a16:creationId xmlns:a16="http://schemas.microsoft.com/office/drawing/2014/main" id="{A21AB7A6-8EF6-4184-B4FF-316AD4774659}"/>
              </a:ext>
            </a:extLst>
          </p:cNvPr>
          <p:cNvCxnSpPr>
            <a:endCxn id="31" idx="0"/>
          </p:cNvCxnSpPr>
          <p:nvPr/>
        </p:nvCxnSpPr>
        <p:spPr>
          <a:xfrm>
            <a:off x="6153943" y="5223205"/>
            <a:ext cx="5713" cy="304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6CAC44C-7F85-415C-9EB8-365CE66ECC41}"/>
              </a:ext>
            </a:extLst>
          </p:cNvPr>
          <p:cNvCxnSpPr/>
          <p:nvPr/>
        </p:nvCxnSpPr>
        <p:spPr>
          <a:xfrm>
            <a:off x="5114925" y="3180995"/>
            <a:ext cx="645319" cy="100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2E9AE27-E60A-4FAA-884D-D6C5F18018F2}"/>
              </a:ext>
            </a:extLst>
          </p:cNvPr>
          <p:cNvCxnSpPr/>
          <p:nvPr/>
        </p:nvCxnSpPr>
        <p:spPr>
          <a:xfrm flipH="1">
            <a:off x="6315075" y="3180995"/>
            <a:ext cx="842963" cy="100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5919B3-6915-4059-BD90-B943542EC502}"/>
              </a:ext>
            </a:extLst>
          </p:cNvPr>
          <p:cNvCxnSpPr>
            <a:cxnSpLocks/>
          </p:cNvCxnSpPr>
          <p:nvPr/>
        </p:nvCxnSpPr>
        <p:spPr>
          <a:xfrm flipV="1">
            <a:off x="6902185" y="4452901"/>
            <a:ext cx="496969" cy="317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1985B5B-85B6-46F1-989B-E1FB39C02C80}"/>
              </a:ext>
            </a:extLst>
          </p:cNvPr>
          <p:cNvSpPr txBox="1"/>
          <p:nvPr/>
        </p:nvSpPr>
        <p:spPr>
          <a:xfrm>
            <a:off x="5727871" y="4562876"/>
            <a:ext cx="1141941" cy="369332"/>
          </a:xfrm>
          <a:prstGeom prst="rect">
            <a:avLst/>
          </a:prstGeom>
          <a:noFill/>
        </p:spPr>
        <p:txBody>
          <a:bodyPr wrap="square" rtlCol="0">
            <a:spAutoFit/>
          </a:bodyPr>
          <a:lstStyle/>
          <a:p>
            <a:r>
              <a:rPr lang="en-US" b="1" dirty="0">
                <a:solidFill>
                  <a:schemeClr val="bg1"/>
                </a:solidFill>
              </a:rPr>
              <a:t>WASTE</a:t>
            </a:r>
          </a:p>
        </p:txBody>
      </p:sp>
      <p:sp>
        <p:nvSpPr>
          <p:cNvPr id="58" name="TextBox 57">
            <a:extLst>
              <a:ext uri="{FF2B5EF4-FFF2-40B4-BE49-F238E27FC236}">
                <a16:creationId xmlns:a16="http://schemas.microsoft.com/office/drawing/2014/main" id="{2E64C6B1-3FBA-4D79-90A9-F00717F93ADF}"/>
              </a:ext>
            </a:extLst>
          </p:cNvPr>
          <p:cNvSpPr txBox="1"/>
          <p:nvPr/>
        </p:nvSpPr>
        <p:spPr>
          <a:xfrm>
            <a:off x="5640730" y="5725827"/>
            <a:ext cx="1141941" cy="369332"/>
          </a:xfrm>
          <a:prstGeom prst="rect">
            <a:avLst/>
          </a:prstGeom>
          <a:noFill/>
        </p:spPr>
        <p:txBody>
          <a:bodyPr wrap="square" rtlCol="0">
            <a:spAutoFit/>
          </a:bodyPr>
          <a:lstStyle/>
          <a:p>
            <a:r>
              <a:rPr lang="en-US" b="1" dirty="0">
                <a:solidFill>
                  <a:schemeClr val="bg1"/>
                </a:solidFill>
              </a:rPr>
              <a:t>DISPOSAL</a:t>
            </a:r>
          </a:p>
        </p:txBody>
      </p:sp>
      <p:sp>
        <p:nvSpPr>
          <p:cNvPr id="59" name="TextBox 58">
            <a:extLst>
              <a:ext uri="{FF2B5EF4-FFF2-40B4-BE49-F238E27FC236}">
                <a16:creationId xmlns:a16="http://schemas.microsoft.com/office/drawing/2014/main" id="{8183B56D-F933-44C1-B24A-887883D9F769}"/>
              </a:ext>
            </a:extLst>
          </p:cNvPr>
          <p:cNvSpPr txBox="1"/>
          <p:nvPr/>
        </p:nvSpPr>
        <p:spPr>
          <a:xfrm>
            <a:off x="9251692" y="3247505"/>
            <a:ext cx="2056844" cy="615553"/>
          </a:xfrm>
          <a:prstGeom prst="rect">
            <a:avLst/>
          </a:prstGeom>
          <a:noFill/>
        </p:spPr>
        <p:txBody>
          <a:bodyPr wrap="square" rtlCol="0">
            <a:spAutoFit/>
          </a:bodyPr>
          <a:lstStyle/>
          <a:p>
            <a:r>
              <a:rPr lang="en-US" sz="1700" b="1" dirty="0">
                <a:solidFill>
                  <a:schemeClr val="bg1"/>
                </a:solidFill>
              </a:rPr>
              <a:t>END OF WASTE STATUS = GOODS</a:t>
            </a:r>
          </a:p>
        </p:txBody>
      </p:sp>
      <p:cxnSp>
        <p:nvCxnSpPr>
          <p:cNvPr id="61" name="Straight Arrow Connector 60">
            <a:extLst>
              <a:ext uri="{FF2B5EF4-FFF2-40B4-BE49-F238E27FC236}">
                <a16:creationId xmlns:a16="http://schemas.microsoft.com/office/drawing/2014/main" id="{19E99B94-D9F0-4BDF-9C33-D7E731DBD545}"/>
              </a:ext>
            </a:extLst>
          </p:cNvPr>
          <p:cNvCxnSpPr>
            <a:cxnSpLocks/>
          </p:cNvCxnSpPr>
          <p:nvPr/>
        </p:nvCxnSpPr>
        <p:spPr>
          <a:xfrm flipV="1">
            <a:off x="8420411" y="3429001"/>
            <a:ext cx="671512" cy="397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8BA5169-3D15-4D02-9EAE-9D12D625D51D}"/>
              </a:ext>
            </a:extLst>
          </p:cNvPr>
          <p:cNvCxnSpPr/>
          <p:nvPr/>
        </p:nvCxnSpPr>
        <p:spPr>
          <a:xfrm>
            <a:off x="8420411" y="4614554"/>
            <a:ext cx="949325" cy="317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90CAA19-829D-4AE8-A775-0E81E62C4375}"/>
              </a:ext>
            </a:extLst>
          </p:cNvPr>
          <p:cNvCxnSpPr/>
          <p:nvPr/>
        </p:nvCxnSpPr>
        <p:spPr>
          <a:xfrm flipV="1">
            <a:off x="11058525" y="4404736"/>
            <a:ext cx="551730" cy="325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49CCD92-9B71-4AA1-B7E2-E5FED721D5E3}"/>
              </a:ext>
            </a:extLst>
          </p:cNvPr>
          <p:cNvCxnSpPr>
            <a:stCxn id="48" idx="3"/>
          </p:cNvCxnSpPr>
          <p:nvPr/>
        </p:nvCxnSpPr>
        <p:spPr>
          <a:xfrm>
            <a:off x="11058525" y="5038101"/>
            <a:ext cx="551730" cy="307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1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1" grpId="0" animBg="1"/>
      <p:bldP spid="13" grpId="0" animBg="1"/>
      <p:bldP spid="15" grpId="0" animBg="1"/>
      <p:bldP spid="19" grpId="0" animBg="1"/>
      <p:bldP spid="22" grpId="0" animBg="1"/>
      <p:bldP spid="25" grpId="0" animBg="1"/>
      <p:bldP spid="27" grpId="0" animBg="1"/>
      <p:bldP spid="31" grpId="0" animBg="1"/>
      <p:bldP spid="33" grpId="0" animBg="1"/>
      <p:bldP spid="35" grpId="0" animBg="1"/>
      <p:bldP spid="37" grpId="0" animBg="1"/>
      <p:bldP spid="38" grpId="0"/>
      <p:bldP spid="39" grpId="0"/>
      <p:bldP spid="40" grpId="0"/>
      <p:bldP spid="41" grpId="0"/>
      <p:bldP spid="42" grpId="0"/>
      <p:bldP spid="43" grpId="0"/>
      <p:bldP spid="47" grpId="0"/>
      <p:bldP spid="48" grpId="0"/>
      <p:bldP spid="57" grpId="0"/>
      <p:bldP spid="58" grpId="0"/>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2590" y="418310"/>
            <a:ext cx="10861690" cy="584775"/>
          </a:xfrm>
          <a:prstGeom prst="rect">
            <a:avLst/>
          </a:prstGeom>
        </p:spPr>
        <p:txBody>
          <a:bodyPr wrap="square">
            <a:spAutoFit/>
          </a:bodyPr>
          <a:lstStyle/>
          <a:p>
            <a:r>
              <a:rPr lang="en-GB" sz="3200" b="1" dirty="0">
                <a:solidFill>
                  <a:srgbClr val="123E84"/>
                </a:solidFill>
                <a:latin typeface="Helvetica" pitchFamily="2" charset="0"/>
              </a:rPr>
              <a:t>Chemical compatibility: goods vs waste status (ADR)</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sp>
        <p:nvSpPr>
          <p:cNvPr id="9" name="TextBox 8">
            <a:extLst>
              <a:ext uri="{FF2B5EF4-FFF2-40B4-BE49-F238E27FC236}">
                <a16:creationId xmlns:a16="http://schemas.microsoft.com/office/drawing/2014/main" id="{0664F18F-51A3-4A2D-9695-A3E89391D86F}"/>
              </a:ext>
            </a:extLst>
          </p:cNvPr>
          <p:cNvSpPr txBox="1"/>
          <p:nvPr/>
        </p:nvSpPr>
        <p:spPr>
          <a:xfrm>
            <a:off x="709057" y="3967660"/>
            <a:ext cx="10901198" cy="369332"/>
          </a:xfrm>
          <a:prstGeom prst="rect">
            <a:avLst/>
          </a:prstGeom>
          <a:noFill/>
        </p:spPr>
        <p:txBody>
          <a:bodyPr wrap="square">
            <a:spAutoFit/>
          </a:bodyPr>
          <a:lstStyle/>
          <a:p>
            <a:r>
              <a:rPr lang="en-GB" sz="1800" b="1" dirty="0">
                <a:solidFill>
                  <a:srgbClr val="123E84"/>
                </a:solidFill>
                <a:latin typeface="Helvetica" pitchFamily="2" charset="0"/>
              </a:rPr>
              <a:t>-------------------------------------------------------------------------------------------------------------------------------------------</a:t>
            </a:r>
          </a:p>
        </p:txBody>
      </p:sp>
      <p:sp>
        <p:nvSpPr>
          <p:cNvPr id="5" name="Rectangle 4">
            <a:extLst>
              <a:ext uri="{FF2B5EF4-FFF2-40B4-BE49-F238E27FC236}">
                <a16:creationId xmlns:a16="http://schemas.microsoft.com/office/drawing/2014/main" id="{384B3F61-714B-4641-B916-92A9DFDE6236}"/>
              </a:ext>
            </a:extLst>
          </p:cNvPr>
          <p:cNvSpPr/>
          <p:nvPr/>
        </p:nvSpPr>
        <p:spPr>
          <a:xfrm>
            <a:off x="587720" y="1393986"/>
            <a:ext cx="426693" cy="1787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ysClr val="windowText" lastClr="000000"/>
                </a:solidFill>
              </a:rPr>
              <a:t>A</a:t>
            </a:r>
          </a:p>
          <a:p>
            <a:pPr algn="ctr"/>
            <a:r>
              <a:rPr lang="en-US" dirty="0">
                <a:ln>
                  <a:solidFill>
                    <a:schemeClr val="bg1"/>
                  </a:solidFill>
                </a:ln>
                <a:solidFill>
                  <a:sysClr val="windowText" lastClr="000000"/>
                </a:solidFill>
              </a:rPr>
              <a:t>D</a:t>
            </a:r>
          </a:p>
          <a:p>
            <a:pPr algn="ctr"/>
            <a:r>
              <a:rPr lang="en-US" dirty="0">
                <a:ln>
                  <a:solidFill>
                    <a:schemeClr val="bg1"/>
                  </a:solidFill>
                </a:ln>
                <a:solidFill>
                  <a:sysClr val="windowText" lastClr="000000"/>
                </a:solidFill>
              </a:rPr>
              <a:t>R</a:t>
            </a:r>
          </a:p>
        </p:txBody>
      </p:sp>
      <p:sp>
        <p:nvSpPr>
          <p:cNvPr id="6" name="Rectangle 5">
            <a:extLst>
              <a:ext uri="{FF2B5EF4-FFF2-40B4-BE49-F238E27FC236}">
                <a16:creationId xmlns:a16="http://schemas.microsoft.com/office/drawing/2014/main" id="{D529F363-4CD9-49A0-A918-AD2B434C5B4D}"/>
              </a:ext>
            </a:extLst>
          </p:cNvPr>
          <p:cNvSpPr/>
          <p:nvPr/>
        </p:nvSpPr>
        <p:spPr>
          <a:xfrm>
            <a:off x="742590" y="4277148"/>
            <a:ext cx="249613" cy="2425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ysClr val="windowText" lastClr="000000"/>
                </a:solidFill>
              </a:rPr>
              <a:t>ENVI/OSHA</a:t>
            </a:r>
            <a:endParaRPr lang="en-US" dirty="0">
              <a:ln>
                <a:solidFill>
                  <a:schemeClr val="bg1"/>
                </a:solidFill>
              </a:ln>
              <a:solidFill>
                <a:schemeClr val="bg1"/>
              </a:solidFill>
            </a:endParaRPr>
          </a:p>
        </p:txBody>
      </p:sp>
      <p:sp>
        <p:nvSpPr>
          <p:cNvPr id="11" name="Rectangle 10">
            <a:extLst>
              <a:ext uri="{FF2B5EF4-FFF2-40B4-BE49-F238E27FC236}">
                <a16:creationId xmlns:a16="http://schemas.microsoft.com/office/drawing/2014/main" id="{EE998A47-A5D6-4D83-B892-A1322D9A5B72}"/>
              </a:ext>
            </a:extLst>
          </p:cNvPr>
          <p:cNvSpPr/>
          <p:nvPr/>
        </p:nvSpPr>
        <p:spPr>
          <a:xfrm>
            <a:off x="1317213" y="1343582"/>
            <a:ext cx="1141135" cy="15279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ectangle 12">
            <a:extLst>
              <a:ext uri="{FF2B5EF4-FFF2-40B4-BE49-F238E27FC236}">
                <a16:creationId xmlns:a16="http://schemas.microsoft.com/office/drawing/2014/main" id="{EC413984-1DBD-4C6E-9683-4975E629C753}"/>
              </a:ext>
            </a:extLst>
          </p:cNvPr>
          <p:cNvSpPr/>
          <p:nvPr/>
        </p:nvSpPr>
        <p:spPr>
          <a:xfrm>
            <a:off x="1540528" y="1623729"/>
            <a:ext cx="1328738" cy="178700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Rectangle 14">
            <a:extLst>
              <a:ext uri="{FF2B5EF4-FFF2-40B4-BE49-F238E27FC236}">
                <a16:creationId xmlns:a16="http://schemas.microsoft.com/office/drawing/2014/main" id="{9DBD68EC-D608-4FE6-B298-72537A788537}"/>
              </a:ext>
            </a:extLst>
          </p:cNvPr>
          <p:cNvSpPr/>
          <p:nvPr/>
        </p:nvSpPr>
        <p:spPr>
          <a:xfrm>
            <a:off x="1844845" y="1993340"/>
            <a:ext cx="1361764" cy="178700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cxnSp>
        <p:nvCxnSpPr>
          <p:cNvPr id="18" name="Straight Arrow Connector 17">
            <a:extLst>
              <a:ext uri="{FF2B5EF4-FFF2-40B4-BE49-F238E27FC236}">
                <a16:creationId xmlns:a16="http://schemas.microsoft.com/office/drawing/2014/main" id="{8418332C-A869-476C-9624-0BA831CFC331}"/>
              </a:ext>
            </a:extLst>
          </p:cNvPr>
          <p:cNvCxnSpPr/>
          <p:nvPr/>
        </p:nvCxnSpPr>
        <p:spPr>
          <a:xfrm>
            <a:off x="3183870" y="2355830"/>
            <a:ext cx="671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FF969BF-8E90-48CF-AE77-907DB1442051}"/>
              </a:ext>
            </a:extLst>
          </p:cNvPr>
          <p:cNvSpPr/>
          <p:nvPr/>
        </p:nvSpPr>
        <p:spPr>
          <a:xfrm>
            <a:off x="3856969" y="1757378"/>
            <a:ext cx="2239031" cy="1211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73F0CDF-0569-4F3B-8969-8B0365E03BA3}"/>
              </a:ext>
            </a:extLst>
          </p:cNvPr>
          <p:cNvCxnSpPr>
            <a:cxnSpLocks/>
          </p:cNvCxnSpPr>
          <p:nvPr/>
        </p:nvCxnSpPr>
        <p:spPr>
          <a:xfrm>
            <a:off x="5760244" y="2370248"/>
            <a:ext cx="671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B916460-FA1F-404D-A616-3E4F0B9219CE}"/>
              </a:ext>
            </a:extLst>
          </p:cNvPr>
          <p:cNvSpPr/>
          <p:nvPr/>
        </p:nvSpPr>
        <p:spPr>
          <a:xfrm>
            <a:off x="6588918" y="1840160"/>
            <a:ext cx="1517169" cy="1031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57E44679-C169-449F-A231-E8DC9EEC0320}"/>
              </a:ext>
            </a:extLst>
          </p:cNvPr>
          <p:cNvCxnSpPr>
            <a:cxnSpLocks/>
          </p:cNvCxnSpPr>
          <p:nvPr/>
        </p:nvCxnSpPr>
        <p:spPr>
          <a:xfrm>
            <a:off x="8223561" y="2013687"/>
            <a:ext cx="671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CCF1D16-43C8-46E8-9BB6-3959D62B0DE6}"/>
              </a:ext>
            </a:extLst>
          </p:cNvPr>
          <p:cNvSpPr/>
          <p:nvPr/>
        </p:nvSpPr>
        <p:spPr>
          <a:xfrm>
            <a:off x="9091922" y="1327517"/>
            <a:ext cx="1517169" cy="101724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E0155EA-A9D7-4E70-8ACC-B4CC53E0D2AD}"/>
              </a:ext>
            </a:extLst>
          </p:cNvPr>
          <p:cNvSpPr/>
          <p:nvPr/>
        </p:nvSpPr>
        <p:spPr>
          <a:xfrm>
            <a:off x="5481872" y="4336992"/>
            <a:ext cx="1355568" cy="78666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6C6E6952-2EF2-429E-9EDD-E0BE5116FC3B}"/>
              </a:ext>
            </a:extLst>
          </p:cNvPr>
          <p:cNvSpPr/>
          <p:nvPr/>
        </p:nvSpPr>
        <p:spPr>
          <a:xfrm>
            <a:off x="9581784" y="4613403"/>
            <a:ext cx="1355568" cy="78666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6F7166B-6F7D-45E4-8660-FBC434F3A998}"/>
              </a:ext>
            </a:extLst>
          </p:cNvPr>
          <p:cNvSpPr/>
          <p:nvPr/>
        </p:nvSpPr>
        <p:spPr>
          <a:xfrm>
            <a:off x="9134303" y="2688911"/>
            <a:ext cx="1803049" cy="80534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0D2F439-B967-4492-810A-2333EE2BB315}"/>
              </a:ext>
            </a:extLst>
          </p:cNvPr>
          <p:cNvSpPr txBox="1"/>
          <p:nvPr/>
        </p:nvSpPr>
        <p:spPr>
          <a:xfrm>
            <a:off x="1580112" y="1311299"/>
            <a:ext cx="1716712" cy="338554"/>
          </a:xfrm>
          <a:prstGeom prst="rect">
            <a:avLst/>
          </a:prstGeom>
          <a:noFill/>
        </p:spPr>
        <p:txBody>
          <a:bodyPr wrap="square" rtlCol="0">
            <a:spAutoFit/>
          </a:bodyPr>
          <a:lstStyle/>
          <a:p>
            <a:r>
              <a:rPr lang="en-US" sz="1600" b="1" dirty="0">
                <a:solidFill>
                  <a:srgbClr val="002060"/>
                </a:solidFill>
              </a:rPr>
              <a:t>SDS</a:t>
            </a:r>
          </a:p>
        </p:txBody>
      </p:sp>
      <p:sp>
        <p:nvSpPr>
          <p:cNvPr id="39" name="TextBox 38">
            <a:extLst>
              <a:ext uri="{FF2B5EF4-FFF2-40B4-BE49-F238E27FC236}">
                <a16:creationId xmlns:a16="http://schemas.microsoft.com/office/drawing/2014/main" id="{7D911068-CB27-4210-82A8-D5B3189337CB}"/>
              </a:ext>
            </a:extLst>
          </p:cNvPr>
          <p:cNvSpPr txBox="1"/>
          <p:nvPr/>
        </p:nvSpPr>
        <p:spPr>
          <a:xfrm>
            <a:off x="1621530" y="1655487"/>
            <a:ext cx="1691170" cy="338554"/>
          </a:xfrm>
          <a:prstGeom prst="rect">
            <a:avLst/>
          </a:prstGeom>
          <a:noFill/>
        </p:spPr>
        <p:txBody>
          <a:bodyPr wrap="square" rtlCol="0">
            <a:spAutoFit/>
          </a:bodyPr>
          <a:lstStyle/>
          <a:p>
            <a:r>
              <a:rPr lang="en-US" sz="1600" b="1" dirty="0">
                <a:solidFill>
                  <a:srgbClr val="002060"/>
                </a:solidFill>
              </a:rPr>
              <a:t>UN - TEST</a:t>
            </a:r>
          </a:p>
        </p:txBody>
      </p:sp>
      <p:sp>
        <p:nvSpPr>
          <p:cNvPr id="40" name="TextBox 39">
            <a:extLst>
              <a:ext uri="{FF2B5EF4-FFF2-40B4-BE49-F238E27FC236}">
                <a16:creationId xmlns:a16="http://schemas.microsoft.com/office/drawing/2014/main" id="{55B1760C-E6F2-4B8C-A4ED-0A73B270BB1F}"/>
              </a:ext>
            </a:extLst>
          </p:cNvPr>
          <p:cNvSpPr txBox="1"/>
          <p:nvPr/>
        </p:nvSpPr>
        <p:spPr>
          <a:xfrm>
            <a:off x="2059918" y="2013687"/>
            <a:ext cx="1734582" cy="338554"/>
          </a:xfrm>
          <a:prstGeom prst="rect">
            <a:avLst/>
          </a:prstGeom>
          <a:noFill/>
        </p:spPr>
        <p:txBody>
          <a:bodyPr wrap="square" rtlCol="0">
            <a:spAutoFit/>
          </a:bodyPr>
          <a:lstStyle/>
          <a:p>
            <a:r>
              <a:rPr lang="en-US" sz="1600" b="1" dirty="0">
                <a:solidFill>
                  <a:srgbClr val="002060"/>
                </a:solidFill>
              </a:rPr>
              <a:t>DGSA</a:t>
            </a:r>
          </a:p>
        </p:txBody>
      </p:sp>
      <p:sp>
        <p:nvSpPr>
          <p:cNvPr id="41" name="TextBox 40">
            <a:extLst>
              <a:ext uri="{FF2B5EF4-FFF2-40B4-BE49-F238E27FC236}">
                <a16:creationId xmlns:a16="http://schemas.microsoft.com/office/drawing/2014/main" id="{2E338F7B-834B-4908-BB3D-17B89A5A6853}"/>
              </a:ext>
            </a:extLst>
          </p:cNvPr>
          <p:cNvSpPr txBox="1"/>
          <p:nvPr/>
        </p:nvSpPr>
        <p:spPr>
          <a:xfrm>
            <a:off x="4025419" y="2081224"/>
            <a:ext cx="2128524" cy="615553"/>
          </a:xfrm>
          <a:prstGeom prst="rect">
            <a:avLst/>
          </a:prstGeom>
          <a:noFill/>
        </p:spPr>
        <p:txBody>
          <a:bodyPr wrap="square" rtlCol="0">
            <a:spAutoFit/>
          </a:bodyPr>
          <a:lstStyle/>
          <a:p>
            <a:r>
              <a:rPr lang="en-US" sz="1700" b="1" dirty="0">
                <a:solidFill>
                  <a:schemeClr val="bg1"/>
                </a:solidFill>
              </a:rPr>
              <a:t>PRODUCTION OF DANGEROUS GOODS</a:t>
            </a:r>
          </a:p>
        </p:txBody>
      </p:sp>
      <p:sp>
        <p:nvSpPr>
          <p:cNvPr id="42" name="TextBox 41">
            <a:extLst>
              <a:ext uri="{FF2B5EF4-FFF2-40B4-BE49-F238E27FC236}">
                <a16:creationId xmlns:a16="http://schemas.microsoft.com/office/drawing/2014/main" id="{C7756FEA-ABF1-4B7C-B9FC-E678B5B5FCDD}"/>
              </a:ext>
            </a:extLst>
          </p:cNvPr>
          <p:cNvSpPr txBox="1"/>
          <p:nvPr/>
        </p:nvSpPr>
        <p:spPr>
          <a:xfrm>
            <a:off x="6646861" y="1986695"/>
            <a:ext cx="1411731" cy="877163"/>
          </a:xfrm>
          <a:prstGeom prst="rect">
            <a:avLst/>
          </a:prstGeom>
          <a:noFill/>
        </p:spPr>
        <p:txBody>
          <a:bodyPr wrap="square" rtlCol="0">
            <a:spAutoFit/>
          </a:bodyPr>
          <a:lstStyle/>
          <a:p>
            <a:pPr algn="ctr"/>
            <a:r>
              <a:rPr lang="en-US" sz="1700" b="1" dirty="0">
                <a:solidFill>
                  <a:schemeClr val="bg1"/>
                </a:solidFill>
              </a:rPr>
              <a:t>USE </a:t>
            </a:r>
          </a:p>
          <a:p>
            <a:pPr algn="ctr"/>
            <a:r>
              <a:rPr lang="en-US" sz="1700" b="1" dirty="0">
                <a:solidFill>
                  <a:schemeClr val="bg1"/>
                </a:solidFill>
              </a:rPr>
              <a:t>AND PROCESSING</a:t>
            </a:r>
          </a:p>
        </p:txBody>
      </p:sp>
      <p:sp>
        <p:nvSpPr>
          <p:cNvPr id="43" name="TextBox 42">
            <a:extLst>
              <a:ext uri="{FF2B5EF4-FFF2-40B4-BE49-F238E27FC236}">
                <a16:creationId xmlns:a16="http://schemas.microsoft.com/office/drawing/2014/main" id="{4BF791AC-BAE0-417E-953B-23D83592AACD}"/>
              </a:ext>
            </a:extLst>
          </p:cNvPr>
          <p:cNvSpPr txBox="1"/>
          <p:nvPr/>
        </p:nvSpPr>
        <p:spPr>
          <a:xfrm>
            <a:off x="9357693" y="1696965"/>
            <a:ext cx="1027308" cy="369332"/>
          </a:xfrm>
          <a:prstGeom prst="rect">
            <a:avLst/>
          </a:prstGeom>
          <a:noFill/>
        </p:spPr>
        <p:txBody>
          <a:bodyPr wrap="square" rtlCol="0">
            <a:spAutoFit/>
          </a:bodyPr>
          <a:lstStyle/>
          <a:p>
            <a:r>
              <a:rPr lang="en-US" b="1" dirty="0">
                <a:solidFill>
                  <a:schemeClr val="bg1"/>
                </a:solidFill>
              </a:rPr>
              <a:t>HANDLE</a:t>
            </a:r>
          </a:p>
        </p:txBody>
      </p:sp>
      <p:cxnSp>
        <p:nvCxnSpPr>
          <p:cNvPr id="45" name="Straight Arrow Connector 44">
            <a:extLst>
              <a:ext uri="{FF2B5EF4-FFF2-40B4-BE49-F238E27FC236}">
                <a16:creationId xmlns:a16="http://schemas.microsoft.com/office/drawing/2014/main" id="{94C5F4DB-005D-4D89-A41A-B928DBE82938}"/>
              </a:ext>
            </a:extLst>
          </p:cNvPr>
          <p:cNvCxnSpPr>
            <a:cxnSpLocks/>
            <a:endCxn id="25" idx="2"/>
          </p:cNvCxnSpPr>
          <p:nvPr/>
        </p:nvCxnSpPr>
        <p:spPr>
          <a:xfrm flipV="1">
            <a:off x="9850506" y="2344758"/>
            <a:ext cx="1" cy="259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C48955C-F81A-459C-9E56-1EC0A59D19A4}"/>
              </a:ext>
            </a:extLst>
          </p:cNvPr>
          <p:cNvSpPr txBox="1"/>
          <p:nvPr/>
        </p:nvSpPr>
        <p:spPr>
          <a:xfrm>
            <a:off x="9745200" y="4848046"/>
            <a:ext cx="1175135" cy="353943"/>
          </a:xfrm>
          <a:prstGeom prst="rect">
            <a:avLst/>
          </a:prstGeom>
          <a:noFill/>
        </p:spPr>
        <p:txBody>
          <a:bodyPr wrap="square" rtlCol="0">
            <a:spAutoFit/>
          </a:bodyPr>
          <a:lstStyle/>
          <a:p>
            <a:r>
              <a:rPr lang="en-US" sz="1700" b="1" dirty="0">
                <a:solidFill>
                  <a:schemeClr val="bg1"/>
                </a:solidFill>
              </a:rPr>
              <a:t>DISPOSAL</a:t>
            </a:r>
          </a:p>
        </p:txBody>
      </p:sp>
      <p:cxnSp>
        <p:nvCxnSpPr>
          <p:cNvPr id="52" name="Straight Arrow Connector 51">
            <a:extLst>
              <a:ext uri="{FF2B5EF4-FFF2-40B4-BE49-F238E27FC236}">
                <a16:creationId xmlns:a16="http://schemas.microsoft.com/office/drawing/2014/main" id="{86CAC44C-7F85-415C-9EB8-365CE66ECC41}"/>
              </a:ext>
            </a:extLst>
          </p:cNvPr>
          <p:cNvCxnSpPr/>
          <p:nvPr/>
        </p:nvCxnSpPr>
        <p:spPr>
          <a:xfrm>
            <a:off x="5114925" y="3180995"/>
            <a:ext cx="645319" cy="100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2E9AE27-E60A-4FAA-884D-D6C5F18018F2}"/>
              </a:ext>
            </a:extLst>
          </p:cNvPr>
          <p:cNvCxnSpPr/>
          <p:nvPr/>
        </p:nvCxnSpPr>
        <p:spPr>
          <a:xfrm flipH="1">
            <a:off x="6315075" y="3180995"/>
            <a:ext cx="842963" cy="100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5919B3-6915-4059-BD90-B943542EC502}"/>
              </a:ext>
            </a:extLst>
          </p:cNvPr>
          <p:cNvCxnSpPr>
            <a:cxnSpLocks/>
          </p:cNvCxnSpPr>
          <p:nvPr/>
        </p:nvCxnSpPr>
        <p:spPr>
          <a:xfrm flipV="1">
            <a:off x="6948774" y="4222276"/>
            <a:ext cx="447853" cy="448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1985B5B-85B6-46F1-989B-E1FB39C02C80}"/>
              </a:ext>
            </a:extLst>
          </p:cNvPr>
          <p:cNvSpPr txBox="1"/>
          <p:nvPr/>
        </p:nvSpPr>
        <p:spPr>
          <a:xfrm>
            <a:off x="5727871" y="4562876"/>
            <a:ext cx="1141941" cy="369332"/>
          </a:xfrm>
          <a:prstGeom prst="rect">
            <a:avLst/>
          </a:prstGeom>
          <a:noFill/>
        </p:spPr>
        <p:txBody>
          <a:bodyPr wrap="square" rtlCol="0">
            <a:spAutoFit/>
          </a:bodyPr>
          <a:lstStyle/>
          <a:p>
            <a:r>
              <a:rPr lang="en-US" b="1" dirty="0">
                <a:solidFill>
                  <a:schemeClr val="bg1"/>
                </a:solidFill>
              </a:rPr>
              <a:t>WASTE</a:t>
            </a:r>
          </a:p>
        </p:txBody>
      </p:sp>
      <p:sp>
        <p:nvSpPr>
          <p:cNvPr id="59" name="TextBox 58">
            <a:extLst>
              <a:ext uri="{FF2B5EF4-FFF2-40B4-BE49-F238E27FC236}">
                <a16:creationId xmlns:a16="http://schemas.microsoft.com/office/drawing/2014/main" id="{8183B56D-F933-44C1-B24A-887883D9F769}"/>
              </a:ext>
            </a:extLst>
          </p:cNvPr>
          <p:cNvSpPr txBox="1"/>
          <p:nvPr/>
        </p:nvSpPr>
        <p:spPr>
          <a:xfrm>
            <a:off x="9169695" y="2786563"/>
            <a:ext cx="2056844" cy="615553"/>
          </a:xfrm>
          <a:prstGeom prst="rect">
            <a:avLst/>
          </a:prstGeom>
          <a:noFill/>
        </p:spPr>
        <p:txBody>
          <a:bodyPr wrap="square" rtlCol="0">
            <a:spAutoFit/>
          </a:bodyPr>
          <a:lstStyle/>
          <a:p>
            <a:r>
              <a:rPr lang="en-US" sz="1700" b="1" dirty="0">
                <a:solidFill>
                  <a:schemeClr val="bg1"/>
                </a:solidFill>
              </a:rPr>
              <a:t>END OF WASTE STATUS = GOODS</a:t>
            </a:r>
          </a:p>
        </p:txBody>
      </p:sp>
      <p:cxnSp>
        <p:nvCxnSpPr>
          <p:cNvPr id="61" name="Straight Arrow Connector 60">
            <a:extLst>
              <a:ext uri="{FF2B5EF4-FFF2-40B4-BE49-F238E27FC236}">
                <a16:creationId xmlns:a16="http://schemas.microsoft.com/office/drawing/2014/main" id="{19E99B94-D9F0-4BDF-9C33-D7E731DBD545}"/>
              </a:ext>
            </a:extLst>
          </p:cNvPr>
          <p:cNvCxnSpPr>
            <a:cxnSpLocks/>
          </p:cNvCxnSpPr>
          <p:nvPr/>
        </p:nvCxnSpPr>
        <p:spPr>
          <a:xfrm flipV="1">
            <a:off x="8420411" y="3826738"/>
            <a:ext cx="67151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8BA5169-3D15-4D02-9EAE-9D12D625D51D}"/>
              </a:ext>
            </a:extLst>
          </p:cNvPr>
          <p:cNvCxnSpPr>
            <a:cxnSpLocks/>
          </p:cNvCxnSpPr>
          <p:nvPr/>
        </p:nvCxnSpPr>
        <p:spPr>
          <a:xfrm>
            <a:off x="10198117" y="4057176"/>
            <a:ext cx="0" cy="710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872A962-9FC7-405D-B25E-12B40591E8CC}"/>
              </a:ext>
            </a:extLst>
          </p:cNvPr>
          <p:cNvSpPr/>
          <p:nvPr/>
        </p:nvSpPr>
        <p:spPr>
          <a:xfrm>
            <a:off x="9169695" y="3683616"/>
            <a:ext cx="1767657" cy="336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2607E9-B0F6-48AB-B9B5-31D54DDB59F4}"/>
              </a:ext>
            </a:extLst>
          </p:cNvPr>
          <p:cNvSpPr txBox="1"/>
          <p:nvPr/>
        </p:nvSpPr>
        <p:spPr>
          <a:xfrm>
            <a:off x="9369736" y="3673336"/>
            <a:ext cx="1567616" cy="369332"/>
          </a:xfrm>
          <a:prstGeom prst="rect">
            <a:avLst/>
          </a:prstGeom>
          <a:noFill/>
        </p:spPr>
        <p:txBody>
          <a:bodyPr wrap="square" rtlCol="0">
            <a:spAutoFit/>
          </a:bodyPr>
          <a:lstStyle/>
          <a:p>
            <a:r>
              <a:rPr lang="en-US" b="1" dirty="0">
                <a:solidFill>
                  <a:schemeClr val="bg1"/>
                </a:solidFill>
              </a:rPr>
              <a:t>PROCESSING</a:t>
            </a:r>
          </a:p>
        </p:txBody>
      </p:sp>
      <p:sp>
        <p:nvSpPr>
          <p:cNvPr id="12" name="Rectangle 11">
            <a:extLst>
              <a:ext uri="{FF2B5EF4-FFF2-40B4-BE49-F238E27FC236}">
                <a16:creationId xmlns:a16="http://schemas.microsoft.com/office/drawing/2014/main" id="{CE586D0D-5E4C-42FA-944C-0DD68AF38753}"/>
              </a:ext>
            </a:extLst>
          </p:cNvPr>
          <p:cNvSpPr/>
          <p:nvPr/>
        </p:nvSpPr>
        <p:spPr>
          <a:xfrm>
            <a:off x="6869812" y="3611100"/>
            <a:ext cx="1472827" cy="470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5ECC8EA-3288-46E3-9504-03AA221E5289}"/>
              </a:ext>
            </a:extLst>
          </p:cNvPr>
          <p:cNvSpPr txBox="1"/>
          <p:nvPr/>
        </p:nvSpPr>
        <p:spPr>
          <a:xfrm>
            <a:off x="6972087" y="3669255"/>
            <a:ext cx="1567616" cy="353943"/>
          </a:xfrm>
          <a:prstGeom prst="rect">
            <a:avLst/>
          </a:prstGeom>
          <a:noFill/>
        </p:spPr>
        <p:txBody>
          <a:bodyPr wrap="square" rtlCol="0">
            <a:spAutoFit/>
          </a:bodyPr>
          <a:lstStyle/>
          <a:p>
            <a:r>
              <a:rPr lang="en-US" sz="1700" b="1" dirty="0">
                <a:solidFill>
                  <a:schemeClr val="bg1"/>
                </a:solidFill>
              </a:rPr>
              <a:t>COLLECTION</a:t>
            </a:r>
          </a:p>
        </p:txBody>
      </p:sp>
      <p:cxnSp>
        <p:nvCxnSpPr>
          <p:cNvPr id="44" name="Straight Arrow Connector 44">
            <a:extLst>
              <a:ext uri="{FF2B5EF4-FFF2-40B4-BE49-F238E27FC236}">
                <a16:creationId xmlns:a16="http://schemas.microsoft.com/office/drawing/2014/main" id="{A9CDBF03-F14B-463C-ABF9-4B4FE4AEDD63}"/>
              </a:ext>
            </a:extLst>
          </p:cNvPr>
          <p:cNvCxnSpPr>
            <a:cxnSpLocks/>
          </p:cNvCxnSpPr>
          <p:nvPr/>
        </p:nvCxnSpPr>
        <p:spPr>
          <a:xfrm flipV="1">
            <a:off x="10053523" y="3501059"/>
            <a:ext cx="1" cy="259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76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1" grpId="0" animBg="1"/>
      <p:bldP spid="13" grpId="0" animBg="1"/>
      <p:bldP spid="15" grpId="0" animBg="1"/>
      <p:bldP spid="19" grpId="0" animBg="1"/>
      <p:bldP spid="22" grpId="0" animBg="1"/>
      <p:bldP spid="25" grpId="0" animBg="1"/>
      <p:bldP spid="27" grpId="0" animBg="1"/>
      <p:bldP spid="35" grpId="0" animBg="1"/>
      <p:bldP spid="37" grpId="0" animBg="1"/>
      <p:bldP spid="38" grpId="0"/>
      <p:bldP spid="39" grpId="0"/>
      <p:bldP spid="40" grpId="0"/>
      <p:bldP spid="41" grpId="0"/>
      <p:bldP spid="42" grpId="0"/>
      <p:bldP spid="43" grpId="0"/>
      <p:bldP spid="48" grpId="0"/>
      <p:bldP spid="57" grpId="0"/>
      <p:bldP spid="59" grpId="0"/>
      <p:bldP spid="7" grpId="0" animBg="1"/>
      <p:bldP spid="10" grpId="0"/>
      <p:bldP spid="12"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5" y="1003085"/>
            <a:ext cx="6096000" cy="584775"/>
          </a:xfrm>
          <a:prstGeom prst="rect">
            <a:avLst/>
          </a:prstGeom>
        </p:spPr>
        <p:txBody>
          <a:bodyPr>
            <a:spAutoFit/>
          </a:bodyPr>
          <a:lstStyle/>
          <a:p>
            <a:r>
              <a:rPr lang="en-GB" sz="3200" b="1" dirty="0">
                <a:solidFill>
                  <a:srgbClr val="123E84"/>
                </a:solidFill>
                <a:latin typeface="Helvetica" pitchFamily="2" charset="0"/>
              </a:rPr>
              <a:t>House rules</a:t>
            </a:r>
            <a:endParaRPr lang="en-BE" sz="3200" b="1" dirty="0">
              <a:solidFill>
                <a:srgbClr val="123E84"/>
              </a:solidFill>
              <a:latin typeface="Helvetica" pitchFamily="2" charset="0"/>
            </a:endParaRPr>
          </a:p>
        </p:txBody>
      </p:sp>
      <p:sp>
        <p:nvSpPr>
          <p:cNvPr id="9" name="Rectangle 8">
            <a:extLst>
              <a:ext uri="{FF2B5EF4-FFF2-40B4-BE49-F238E27FC236}">
                <a16:creationId xmlns:a16="http://schemas.microsoft.com/office/drawing/2014/main" id="{1A24CE40-E696-9747-A346-3302BA5FC537}"/>
              </a:ext>
            </a:extLst>
          </p:cNvPr>
          <p:cNvSpPr/>
          <p:nvPr/>
        </p:nvSpPr>
        <p:spPr>
          <a:xfrm>
            <a:off x="862725" y="1784253"/>
            <a:ext cx="4583497" cy="400110"/>
          </a:xfrm>
          <a:prstGeom prst="rect">
            <a:avLst/>
          </a:prstGeom>
        </p:spPr>
        <p:txBody>
          <a:bodyPr wrap="square">
            <a:spAutoFit/>
          </a:bodyPr>
          <a:lstStyle/>
          <a:p>
            <a:r>
              <a:rPr lang="en-GB" sz="2000" b="1" dirty="0">
                <a:solidFill>
                  <a:srgbClr val="00ABC9"/>
                </a:solidFill>
                <a:latin typeface="Helvetica" pitchFamily="2" charset="0"/>
              </a:rPr>
              <a:t>Technical practicalities</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218206" y="2202951"/>
            <a:ext cx="7051881" cy="1923604"/>
          </a:xfrm>
          <a:prstGeom prst="rect">
            <a:avLst/>
          </a:prstGeom>
          <a:noFill/>
        </p:spPr>
        <p:txBody>
          <a:bodyPr wrap="square" rtlCol="0">
            <a:spAutoFit/>
          </a:bodyPr>
          <a:lstStyle/>
          <a:p>
            <a:r>
              <a:rPr lang="en-GB" sz="1700" dirty="0">
                <a:latin typeface="Helvetica" pitchFamily="2" charset="0"/>
                <a:cs typeface="Arial" panose="020B0604020202020204" pitchFamily="34" charset="0"/>
              </a:rPr>
              <a:t>Keep your microphone muted; activate it only if you want to talk;</a:t>
            </a:r>
          </a:p>
          <a:p>
            <a:endParaRPr lang="en-GB" sz="1700" dirty="0">
              <a:latin typeface="Helvetica" pitchFamily="2" charset="0"/>
              <a:cs typeface="Arial" panose="020B0604020202020204" pitchFamily="34" charset="0"/>
            </a:endParaRPr>
          </a:p>
          <a:p>
            <a:r>
              <a:rPr lang="en-GB" sz="1700" dirty="0">
                <a:latin typeface="Helvetica" pitchFamily="2" charset="0"/>
                <a:cs typeface="Arial" panose="020B0604020202020204" pitchFamily="34" charset="0"/>
              </a:rPr>
              <a:t>Camera is optional; if connection is bad, it is advisable to switch it off;</a:t>
            </a:r>
            <a:br>
              <a:rPr lang="en-GB" sz="1700" dirty="0">
                <a:latin typeface="Helvetica" pitchFamily="2" charset="0"/>
                <a:cs typeface="Arial" panose="020B0604020202020204" pitchFamily="34" charset="0"/>
              </a:rPr>
            </a:br>
            <a:endParaRPr lang="en-GB" sz="1700" dirty="0">
              <a:latin typeface="Helvetica" pitchFamily="2" charset="0"/>
              <a:cs typeface="Arial" panose="020B0604020202020204" pitchFamily="34" charset="0"/>
            </a:endParaRPr>
          </a:p>
          <a:p>
            <a:r>
              <a:rPr lang="en-GB" sz="1700" dirty="0">
                <a:latin typeface="Helvetica" pitchFamily="2" charset="0"/>
                <a:cs typeface="Arial" panose="020B0604020202020204" pitchFamily="34" charset="0"/>
              </a:rPr>
              <a:t>If you want to talk, raise your hand (TEAMS icon);</a:t>
            </a:r>
          </a:p>
          <a:p>
            <a:endParaRPr lang="en-GB" sz="1700" dirty="0">
              <a:latin typeface="Helvetica" pitchFamily="2" charset="0"/>
              <a:cs typeface="Arial" panose="020B0604020202020204" pitchFamily="34" charset="0"/>
            </a:endParaRPr>
          </a:p>
          <a:p>
            <a:r>
              <a:rPr lang="en-GB" sz="1700" dirty="0">
                <a:latin typeface="Helvetica" pitchFamily="2" charset="0"/>
                <a:cs typeface="Arial" panose="020B0604020202020204" pitchFamily="34" charset="0"/>
              </a:rPr>
              <a:t>Subtitles will be activated (English only).</a:t>
            </a:r>
            <a:endParaRPr lang="en-BE" sz="1700" dirty="0">
              <a:latin typeface="Helvetica" pitchFamily="2" charset="0"/>
              <a:cs typeface="Arial" panose="020B0604020202020204" pitchFamily="34" charset="0"/>
            </a:endParaRPr>
          </a:p>
        </p:txBody>
      </p:sp>
      <p:pic>
        <p:nvPicPr>
          <p:cNvPr id="23" name="Picture 22">
            <a:extLst>
              <a:ext uri="{FF2B5EF4-FFF2-40B4-BE49-F238E27FC236}">
                <a16:creationId xmlns:a16="http://schemas.microsoft.com/office/drawing/2014/main" id="{C02C2B18-9B08-464B-8A3A-9E62290BF9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144" y="2282614"/>
            <a:ext cx="143577" cy="143577"/>
          </a:xfrm>
          <a:prstGeom prst="rect">
            <a:avLst/>
          </a:prstGeom>
        </p:spPr>
      </p:pic>
      <p:pic>
        <p:nvPicPr>
          <p:cNvPr id="24" name="Picture 23">
            <a:extLst>
              <a:ext uri="{FF2B5EF4-FFF2-40B4-BE49-F238E27FC236}">
                <a16:creationId xmlns:a16="http://schemas.microsoft.com/office/drawing/2014/main" id="{48D59B3A-B89B-554F-AEB9-48888A22FA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9144" y="2825518"/>
            <a:ext cx="143577" cy="143577"/>
          </a:xfrm>
          <a:prstGeom prst="rect">
            <a:avLst/>
          </a:prstGeom>
        </p:spPr>
      </p:pic>
      <p:pic>
        <p:nvPicPr>
          <p:cNvPr id="25" name="Picture 24">
            <a:extLst>
              <a:ext uri="{FF2B5EF4-FFF2-40B4-BE49-F238E27FC236}">
                <a16:creationId xmlns:a16="http://schemas.microsoft.com/office/drawing/2014/main" id="{6E9CE428-6BFE-0E4D-9532-BD45CE93D2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144" y="3357209"/>
            <a:ext cx="143577" cy="143577"/>
          </a:xfrm>
          <a:prstGeom prst="rect">
            <a:avLst/>
          </a:prstGeom>
        </p:spPr>
      </p:pic>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pic>
        <p:nvPicPr>
          <p:cNvPr id="46" name="Picture 22">
            <a:extLst>
              <a:ext uri="{FF2B5EF4-FFF2-40B4-BE49-F238E27FC236}">
                <a16:creationId xmlns:a16="http://schemas.microsoft.com/office/drawing/2014/main" id="{5F812166-193E-A145-BC6A-E98152E3EB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144" y="3848401"/>
            <a:ext cx="143577" cy="143577"/>
          </a:xfrm>
          <a:prstGeom prst="rect">
            <a:avLst/>
          </a:prstGeom>
        </p:spPr>
      </p:pic>
      <p:pic>
        <p:nvPicPr>
          <p:cNvPr id="47" name="Picture 23">
            <a:extLst>
              <a:ext uri="{FF2B5EF4-FFF2-40B4-BE49-F238E27FC236}">
                <a16:creationId xmlns:a16="http://schemas.microsoft.com/office/drawing/2014/main" id="{97696843-0699-7D4A-AD38-4D9FEB53BD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1026930" y="5023152"/>
            <a:ext cx="155791" cy="155791"/>
          </a:xfrm>
          <a:prstGeom prst="rect">
            <a:avLst/>
          </a:prstGeom>
        </p:spPr>
      </p:pic>
      <p:sp>
        <p:nvSpPr>
          <p:cNvPr id="15" name="Rectangle 14">
            <a:extLst>
              <a:ext uri="{FF2B5EF4-FFF2-40B4-BE49-F238E27FC236}">
                <a16:creationId xmlns:a16="http://schemas.microsoft.com/office/drawing/2014/main" id="{C1AC7134-0216-CF45-9E9E-DCDB4671EC04}"/>
              </a:ext>
            </a:extLst>
          </p:cNvPr>
          <p:cNvSpPr/>
          <p:nvPr/>
        </p:nvSpPr>
        <p:spPr>
          <a:xfrm>
            <a:off x="850612" y="4500499"/>
            <a:ext cx="3599062" cy="400110"/>
          </a:xfrm>
          <a:prstGeom prst="rect">
            <a:avLst/>
          </a:prstGeom>
        </p:spPr>
        <p:txBody>
          <a:bodyPr wrap="none">
            <a:spAutoFit/>
          </a:bodyPr>
          <a:lstStyle/>
          <a:p>
            <a:r>
              <a:rPr lang="en-GB" sz="2000" b="1" dirty="0">
                <a:solidFill>
                  <a:srgbClr val="00ABC9"/>
                </a:solidFill>
                <a:latin typeface="Helvetica" pitchFamily="2" charset="0"/>
              </a:rPr>
              <a:t>Organizational practicalities</a:t>
            </a:r>
            <a:endParaRPr lang="en-BE" sz="2000" b="1" dirty="0">
              <a:solidFill>
                <a:srgbClr val="00ABC9"/>
              </a:solidFill>
              <a:latin typeface="Helvetica" pitchFamily="2" charset="0"/>
            </a:endParaRPr>
          </a:p>
        </p:txBody>
      </p:sp>
      <p:sp>
        <p:nvSpPr>
          <p:cNvPr id="18" name="Rectangle 17">
            <a:extLst>
              <a:ext uri="{FF2B5EF4-FFF2-40B4-BE49-F238E27FC236}">
                <a16:creationId xmlns:a16="http://schemas.microsoft.com/office/drawing/2014/main" id="{8AF64DD3-B2AE-BE4E-B232-90C9746337B7}"/>
              </a:ext>
            </a:extLst>
          </p:cNvPr>
          <p:cNvSpPr/>
          <p:nvPr/>
        </p:nvSpPr>
        <p:spPr>
          <a:xfrm>
            <a:off x="1212736" y="4966752"/>
            <a:ext cx="8009860" cy="1400383"/>
          </a:xfrm>
          <a:prstGeom prst="rect">
            <a:avLst/>
          </a:prstGeom>
        </p:spPr>
        <p:txBody>
          <a:bodyPr wrap="square">
            <a:spAutoFit/>
          </a:bodyPr>
          <a:lstStyle/>
          <a:p>
            <a:r>
              <a:rPr lang="en-GB" sz="1700" dirty="0">
                <a:latin typeface="Helvetica" pitchFamily="2" charset="0"/>
                <a:cs typeface="Arial" panose="020B0604020202020204" pitchFamily="34" charset="0"/>
              </a:rPr>
              <a:t>Keep your intervention structured and clear (target max 90 sec.);</a:t>
            </a:r>
          </a:p>
          <a:p>
            <a:endParaRPr lang="en-GB" sz="1700" dirty="0">
              <a:latin typeface="Helvetica" pitchFamily="2" charset="0"/>
              <a:cs typeface="Arial" panose="020B0604020202020204" pitchFamily="34" charset="0"/>
            </a:endParaRPr>
          </a:p>
          <a:p>
            <a:r>
              <a:rPr lang="en-GB" sz="1700" dirty="0">
                <a:latin typeface="Helvetica" pitchFamily="2" charset="0"/>
                <a:cs typeface="Arial" panose="020B0604020202020204" pitchFamily="34" charset="0"/>
              </a:rPr>
              <a:t>Use the chat function for short communications;</a:t>
            </a:r>
          </a:p>
          <a:p>
            <a:endParaRPr lang="en-GB" sz="1700" dirty="0">
              <a:latin typeface="Helvetica" pitchFamily="2" charset="0"/>
              <a:cs typeface="Arial" panose="020B0604020202020204" pitchFamily="34" charset="0"/>
            </a:endParaRPr>
          </a:p>
          <a:p>
            <a:r>
              <a:rPr lang="en-GB" sz="1700" dirty="0">
                <a:latin typeface="Helvetica" pitchFamily="2" charset="0"/>
                <a:cs typeface="Arial" panose="020B0604020202020204" pitchFamily="34" charset="0"/>
              </a:rPr>
              <a:t>Ask the moderator if you want to share documents/screen. </a:t>
            </a:r>
            <a:endParaRPr lang="en-BE" sz="1700" dirty="0">
              <a:latin typeface="Helvetica" pitchFamily="2" charset="0"/>
              <a:cs typeface="Arial" panose="020B0604020202020204" pitchFamily="34" charset="0"/>
            </a:endParaRPr>
          </a:p>
        </p:txBody>
      </p:sp>
      <p:pic>
        <p:nvPicPr>
          <p:cNvPr id="48" name="Picture 2">
            <a:extLst>
              <a:ext uri="{FF2B5EF4-FFF2-40B4-BE49-F238E27FC236}">
                <a16:creationId xmlns:a16="http://schemas.microsoft.com/office/drawing/2014/main" id="{61642C9C-4BBD-284B-80FD-E8FC68AC9A1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45657" y="2045497"/>
            <a:ext cx="474233" cy="47423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Raised hand glyph icon | Custom-Designed Icons ~ Creative ...">
            <a:extLst>
              <a:ext uri="{FF2B5EF4-FFF2-40B4-BE49-F238E27FC236}">
                <a16:creationId xmlns:a16="http://schemas.microsoft.com/office/drawing/2014/main" id="{55B5781E-9A78-544F-850A-FE3ED1FE6B4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85851" y="2885833"/>
            <a:ext cx="1018275" cy="6777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a:extLst>
              <a:ext uri="{FF2B5EF4-FFF2-40B4-BE49-F238E27FC236}">
                <a16:creationId xmlns:a16="http://schemas.microsoft.com/office/drawing/2014/main" id="{CBC8B0A7-3933-AD49-A54B-EA6B8D9BA6C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84753" y="3593958"/>
            <a:ext cx="796040" cy="796040"/>
          </a:xfrm>
          <a:prstGeom prst="rect">
            <a:avLst/>
          </a:prstGeom>
          <a:noFill/>
          <a:extLst>
            <a:ext uri="{909E8E84-426E-40DD-AFC4-6F175D3DCCD1}">
              <a14:hiddenFill xmlns:a14="http://schemas.microsoft.com/office/drawing/2010/main">
                <a:solidFill>
                  <a:srgbClr val="FFFFFF"/>
                </a:solidFill>
              </a14:hiddenFill>
            </a:ext>
          </a:extLst>
        </p:spPr>
      </p:pic>
      <p:pic>
        <p:nvPicPr>
          <p:cNvPr id="51" name="Afbeelding 12">
            <a:extLst>
              <a:ext uri="{FF2B5EF4-FFF2-40B4-BE49-F238E27FC236}">
                <a16:creationId xmlns:a16="http://schemas.microsoft.com/office/drawing/2014/main" id="{32DDF437-A936-0B49-8E4D-131CE612EBE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42952" y="5164506"/>
            <a:ext cx="737841" cy="737841"/>
          </a:xfrm>
          <a:prstGeom prst="rect">
            <a:avLst/>
          </a:prstGeom>
        </p:spPr>
      </p:pic>
      <p:pic>
        <p:nvPicPr>
          <p:cNvPr id="52" name="Picture 51">
            <a:extLst>
              <a:ext uri="{FF2B5EF4-FFF2-40B4-BE49-F238E27FC236}">
                <a16:creationId xmlns:a16="http://schemas.microsoft.com/office/drawing/2014/main" id="{DDA47601-FAD3-4649-869D-07A60147CF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129" y="5533426"/>
            <a:ext cx="173592" cy="173592"/>
          </a:xfrm>
          <a:prstGeom prst="rect">
            <a:avLst/>
          </a:prstGeom>
        </p:spPr>
      </p:pic>
      <p:pic>
        <p:nvPicPr>
          <p:cNvPr id="53" name="Picture 52">
            <a:extLst>
              <a:ext uri="{FF2B5EF4-FFF2-40B4-BE49-F238E27FC236}">
                <a16:creationId xmlns:a16="http://schemas.microsoft.com/office/drawing/2014/main" id="{B78DF3B9-DD6E-F741-B6DC-69C269E1D0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144" y="6150834"/>
            <a:ext cx="143577" cy="143577"/>
          </a:xfrm>
          <a:prstGeom prst="rect">
            <a:avLst/>
          </a:prstGeom>
        </p:spPr>
      </p:pic>
    </p:spTree>
    <p:extLst>
      <p:ext uri="{BB962C8B-B14F-4D97-AF65-F5344CB8AC3E}">
        <p14:creationId xmlns:p14="http://schemas.microsoft.com/office/powerpoint/2010/main" val="2958850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9E7BB-04DC-4B04-A526-C0641ADC43B7}"/>
              </a:ext>
            </a:extLst>
          </p:cNvPr>
          <p:cNvSpPr>
            <a:spLocks noGrp="1"/>
          </p:cNvSpPr>
          <p:nvPr>
            <p:ph type="title"/>
          </p:nvPr>
        </p:nvSpPr>
        <p:spPr>
          <a:xfrm>
            <a:off x="778331" y="304717"/>
            <a:ext cx="10515600" cy="812145"/>
          </a:xfrm>
        </p:spPr>
        <p:txBody>
          <a:bodyPr/>
          <a:lstStyle/>
          <a:p>
            <a:r>
              <a:rPr lang="nl-NL" dirty="0"/>
              <a:t> </a:t>
            </a:r>
            <a:endParaRPr lang="nl-BE" dirty="0"/>
          </a:p>
        </p:txBody>
      </p:sp>
      <p:sp>
        <p:nvSpPr>
          <p:cNvPr id="4" name="Tekstvak 3">
            <a:extLst>
              <a:ext uri="{FF2B5EF4-FFF2-40B4-BE49-F238E27FC236}">
                <a16:creationId xmlns:a16="http://schemas.microsoft.com/office/drawing/2014/main" id="{1B48CE0A-4626-4298-8E9C-A405FFD01C57}"/>
              </a:ext>
            </a:extLst>
          </p:cNvPr>
          <p:cNvSpPr txBox="1"/>
          <p:nvPr/>
        </p:nvSpPr>
        <p:spPr>
          <a:xfrm>
            <a:off x="257070" y="2086502"/>
            <a:ext cx="1967946" cy="307777"/>
          </a:xfrm>
          <a:prstGeom prst="rect">
            <a:avLst/>
          </a:prstGeom>
          <a:solidFill>
            <a:schemeClr val="accent4">
              <a:lumMod val="60000"/>
              <a:lumOff val="40000"/>
            </a:schemeClr>
          </a:solidFill>
        </p:spPr>
        <p:txBody>
          <a:bodyPr wrap="square" rtlCol="0">
            <a:spAutoFit/>
          </a:bodyPr>
          <a:lstStyle/>
          <a:p>
            <a:r>
              <a:rPr lang="nl-NL" sz="1400" dirty="0" err="1"/>
              <a:t>Objective</a:t>
            </a:r>
            <a:r>
              <a:rPr lang="nl-NL" sz="1400" dirty="0"/>
              <a:t>: new product</a:t>
            </a:r>
            <a:endParaRPr lang="nl-BE" sz="1400" dirty="0"/>
          </a:p>
        </p:txBody>
      </p:sp>
      <p:sp>
        <p:nvSpPr>
          <p:cNvPr id="6" name="Tekstvak 5">
            <a:extLst>
              <a:ext uri="{FF2B5EF4-FFF2-40B4-BE49-F238E27FC236}">
                <a16:creationId xmlns:a16="http://schemas.microsoft.com/office/drawing/2014/main" id="{073ECE0A-8F90-46E6-A823-8DC1E4E9F854}"/>
              </a:ext>
            </a:extLst>
          </p:cNvPr>
          <p:cNvSpPr txBox="1"/>
          <p:nvPr/>
        </p:nvSpPr>
        <p:spPr>
          <a:xfrm>
            <a:off x="257070" y="2762031"/>
            <a:ext cx="1796136" cy="523220"/>
          </a:xfrm>
          <a:prstGeom prst="rect">
            <a:avLst/>
          </a:prstGeom>
          <a:solidFill>
            <a:schemeClr val="accent4">
              <a:lumMod val="60000"/>
              <a:lumOff val="40000"/>
            </a:schemeClr>
          </a:solidFill>
        </p:spPr>
        <p:txBody>
          <a:bodyPr wrap="square" rtlCol="0">
            <a:spAutoFit/>
          </a:bodyPr>
          <a:lstStyle/>
          <a:p>
            <a:r>
              <a:rPr lang="nl-NL" sz="1400" dirty="0"/>
              <a:t>Research on </a:t>
            </a:r>
            <a:r>
              <a:rPr lang="nl-NL" sz="1400" dirty="0" err="1"/>
              <a:t>legal</a:t>
            </a:r>
            <a:r>
              <a:rPr lang="nl-NL" sz="1400" dirty="0"/>
              <a:t> </a:t>
            </a:r>
            <a:r>
              <a:rPr lang="nl-NL" sz="1400" dirty="0" err="1"/>
              <a:t>conformity</a:t>
            </a:r>
            <a:endParaRPr lang="nl-BE" sz="1400" dirty="0"/>
          </a:p>
        </p:txBody>
      </p:sp>
      <p:sp>
        <p:nvSpPr>
          <p:cNvPr id="9" name="Tekstvak 8">
            <a:extLst>
              <a:ext uri="{FF2B5EF4-FFF2-40B4-BE49-F238E27FC236}">
                <a16:creationId xmlns:a16="http://schemas.microsoft.com/office/drawing/2014/main" id="{AE136ECB-2B00-47C8-AE29-70F6B9B73005}"/>
              </a:ext>
            </a:extLst>
          </p:cNvPr>
          <p:cNvSpPr txBox="1"/>
          <p:nvPr/>
        </p:nvSpPr>
        <p:spPr>
          <a:xfrm>
            <a:off x="257916" y="3551721"/>
            <a:ext cx="1612004" cy="738664"/>
          </a:xfrm>
          <a:prstGeom prst="rect">
            <a:avLst/>
          </a:prstGeom>
          <a:solidFill>
            <a:schemeClr val="accent4">
              <a:lumMod val="60000"/>
              <a:lumOff val="40000"/>
            </a:schemeClr>
          </a:solidFill>
        </p:spPr>
        <p:txBody>
          <a:bodyPr wrap="square" rtlCol="0">
            <a:spAutoFit/>
          </a:bodyPr>
          <a:lstStyle/>
          <a:p>
            <a:r>
              <a:rPr lang="nl-NL" sz="1400" dirty="0" err="1"/>
              <a:t>Testing</a:t>
            </a:r>
            <a:r>
              <a:rPr lang="nl-NL" sz="1400" dirty="0"/>
              <a:t> or </a:t>
            </a:r>
            <a:r>
              <a:rPr lang="nl-NL" sz="1400" dirty="0" err="1"/>
              <a:t>calculation</a:t>
            </a:r>
            <a:r>
              <a:rPr lang="nl-NL" sz="1400" dirty="0"/>
              <a:t> of hazard</a:t>
            </a:r>
            <a:endParaRPr lang="nl-BE" sz="1400" dirty="0"/>
          </a:p>
        </p:txBody>
      </p:sp>
      <p:sp>
        <p:nvSpPr>
          <p:cNvPr id="11" name="Tekstvak 10">
            <a:extLst>
              <a:ext uri="{FF2B5EF4-FFF2-40B4-BE49-F238E27FC236}">
                <a16:creationId xmlns:a16="http://schemas.microsoft.com/office/drawing/2014/main" id="{2B514CFE-3223-4FD0-9268-8ED91AEB0263}"/>
              </a:ext>
            </a:extLst>
          </p:cNvPr>
          <p:cNvSpPr txBox="1"/>
          <p:nvPr/>
        </p:nvSpPr>
        <p:spPr>
          <a:xfrm>
            <a:off x="257070" y="4601032"/>
            <a:ext cx="1485506" cy="738664"/>
          </a:xfrm>
          <a:prstGeom prst="rect">
            <a:avLst/>
          </a:prstGeom>
          <a:solidFill>
            <a:schemeClr val="accent4">
              <a:lumMod val="60000"/>
              <a:lumOff val="40000"/>
            </a:schemeClr>
          </a:solidFill>
        </p:spPr>
        <p:txBody>
          <a:bodyPr wrap="square" rtlCol="0">
            <a:spAutoFit/>
          </a:bodyPr>
          <a:lstStyle/>
          <a:p>
            <a:r>
              <a:rPr lang="nl-NL" sz="1400" dirty="0"/>
              <a:t>Development of SDS </a:t>
            </a:r>
            <a:r>
              <a:rPr lang="nl-NL" sz="1400" dirty="0" err="1"/>
              <a:t>including</a:t>
            </a:r>
            <a:r>
              <a:rPr lang="nl-NL" sz="1400" dirty="0"/>
              <a:t> </a:t>
            </a:r>
          </a:p>
          <a:p>
            <a:r>
              <a:rPr lang="nl-NL" sz="1400" dirty="0" err="1"/>
              <a:t>Heading</a:t>
            </a:r>
            <a:r>
              <a:rPr lang="nl-NL" sz="1400" dirty="0"/>
              <a:t> 14</a:t>
            </a:r>
            <a:endParaRPr lang="nl-BE" sz="1400" dirty="0"/>
          </a:p>
        </p:txBody>
      </p:sp>
      <p:sp>
        <p:nvSpPr>
          <p:cNvPr id="31" name="Tekstvak 30">
            <a:extLst>
              <a:ext uri="{FF2B5EF4-FFF2-40B4-BE49-F238E27FC236}">
                <a16:creationId xmlns:a16="http://schemas.microsoft.com/office/drawing/2014/main" id="{F97B76BF-4919-4A81-A889-A083682A649E}"/>
              </a:ext>
            </a:extLst>
          </p:cNvPr>
          <p:cNvSpPr txBox="1"/>
          <p:nvPr/>
        </p:nvSpPr>
        <p:spPr>
          <a:xfrm>
            <a:off x="71089" y="1518304"/>
            <a:ext cx="2153927" cy="369332"/>
          </a:xfrm>
          <a:prstGeom prst="rect">
            <a:avLst/>
          </a:prstGeom>
          <a:solidFill>
            <a:schemeClr val="accent4">
              <a:lumMod val="20000"/>
              <a:lumOff val="80000"/>
            </a:schemeClr>
          </a:solidFill>
        </p:spPr>
        <p:txBody>
          <a:bodyPr wrap="square" rtlCol="0">
            <a:spAutoFit/>
          </a:bodyPr>
          <a:lstStyle/>
          <a:p>
            <a:r>
              <a:rPr lang="nl-NL" b="1" dirty="0"/>
              <a:t>Producer</a:t>
            </a:r>
            <a:endParaRPr lang="nl-BE" dirty="0"/>
          </a:p>
        </p:txBody>
      </p:sp>
      <p:sp>
        <p:nvSpPr>
          <p:cNvPr id="33" name="Tekstvak 32">
            <a:extLst>
              <a:ext uri="{FF2B5EF4-FFF2-40B4-BE49-F238E27FC236}">
                <a16:creationId xmlns:a16="http://schemas.microsoft.com/office/drawing/2014/main" id="{E35F1760-B37D-41D0-9A7A-81332D55B7FF}"/>
              </a:ext>
            </a:extLst>
          </p:cNvPr>
          <p:cNvSpPr txBox="1"/>
          <p:nvPr/>
        </p:nvSpPr>
        <p:spPr>
          <a:xfrm>
            <a:off x="4511012" y="1549461"/>
            <a:ext cx="1685196" cy="800219"/>
          </a:xfrm>
          <a:prstGeom prst="rect">
            <a:avLst/>
          </a:prstGeom>
          <a:solidFill>
            <a:schemeClr val="accent5">
              <a:lumMod val="40000"/>
              <a:lumOff val="60000"/>
            </a:schemeClr>
          </a:solidFill>
        </p:spPr>
        <p:txBody>
          <a:bodyPr wrap="square" rtlCol="0">
            <a:spAutoFit/>
          </a:bodyPr>
          <a:lstStyle/>
          <a:p>
            <a:r>
              <a:rPr lang="nl-NL" b="1" dirty="0"/>
              <a:t>Transport chain</a:t>
            </a:r>
            <a:r>
              <a:rPr lang="nl-NL" dirty="0"/>
              <a:t> </a:t>
            </a:r>
            <a:r>
              <a:rPr lang="nl-NL" sz="1400" dirty="0"/>
              <a:t>ADR-</a:t>
            </a:r>
            <a:r>
              <a:rPr lang="nl-NL" sz="1400" dirty="0" err="1"/>
              <a:t>classification</a:t>
            </a:r>
            <a:r>
              <a:rPr lang="nl-NL" sz="1400" dirty="0"/>
              <a:t> </a:t>
            </a:r>
            <a:r>
              <a:rPr lang="nl-NL" sz="1400" dirty="0" err="1"/>
              <a:t>used</a:t>
            </a:r>
            <a:r>
              <a:rPr lang="nl-NL" sz="1400" dirty="0"/>
              <a:t> (</a:t>
            </a:r>
            <a:r>
              <a:rPr lang="nl-NL" sz="1400" dirty="0" err="1"/>
              <a:t>from</a:t>
            </a:r>
            <a:r>
              <a:rPr lang="nl-NL" sz="1400" dirty="0"/>
              <a:t> SDS)</a:t>
            </a:r>
            <a:endParaRPr lang="nl-BE" sz="1400" dirty="0"/>
          </a:p>
        </p:txBody>
      </p:sp>
      <p:sp>
        <p:nvSpPr>
          <p:cNvPr id="35" name="Tekstvak 34">
            <a:extLst>
              <a:ext uri="{FF2B5EF4-FFF2-40B4-BE49-F238E27FC236}">
                <a16:creationId xmlns:a16="http://schemas.microsoft.com/office/drawing/2014/main" id="{A9C69795-7E02-402E-B379-65ADD4277FDD}"/>
              </a:ext>
            </a:extLst>
          </p:cNvPr>
          <p:cNvSpPr txBox="1"/>
          <p:nvPr/>
        </p:nvSpPr>
        <p:spPr>
          <a:xfrm>
            <a:off x="8089617" y="1702162"/>
            <a:ext cx="1559382" cy="369332"/>
          </a:xfrm>
          <a:prstGeom prst="rect">
            <a:avLst/>
          </a:prstGeom>
          <a:solidFill>
            <a:schemeClr val="accent6">
              <a:lumMod val="20000"/>
              <a:lumOff val="80000"/>
            </a:schemeClr>
          </a:solidFill>
        </p:spPr>
        <p:txBody>
          <a:bodyPr wrap="square" rtlCol="0">
            <a:spAutoFit/>
          </a:bodyPr>
          <a:lstStyle/>
          <a:p>
            <a:r>
              <a:rPr lang="nl-NL" b="1" dirty="0" err="1"/>
              <a:t>Disposer</a:t>
            </a:r>
            <a:endParaRPr lang="nl-BE" dirty="0"/>
          </a:p>
        </p:txBody>
      </p:sp>
      <p:sp>
        <p:nvSpPr>
          <p:cNvPr id="37" name="Tekstvak 36">
            <a:extLst>
              <a:ext uri="{FF2B5EF4-FFF2-40B4-BE49-F238E27FC236}">
                <a16:creationId xmlns:a16="http://schemas.microsoft.com/office/drawing/2014/main" id="{36C5F638-D0E4-4539-AA22-E67C3252C0AF}"/>
              </a:ext>
            </a:extLst>
          </p:cNvPr>
          <p:cNvSpPr txBox="1"/>
          <p:nvPr/>
        </p:nvSpPr>
        <p:spPr>
          <a:xfrm>
            <a:off x="2218892" y="1551197"/>
            <a:ext cx="941729" cy="369332"/>
          </a:xfrm>
          <a:prstGeom prst="rect">
            <a:avLst/>
          </a:prstGeom>
          <a:solidFill>
            <a:schemeClr val="accent1">
              <a:lumMod val="40000"/>
              <a:lumOff val="60000"/>
            </a:schemeClr>
          </a:solidFill>
        </p:spPr>
        <p:txBody>
          <a:bodyPr wrap="square" rtlCol="0">
            <a:spAutoFit/>
          </a:bodyPr>
          <a:lstStyle/>
          <a:p>
            <a:r>
              <a:rPr lang="nl-NL" dirty="0" err="1"/>
              <a:t>Sender</a:t>
            </a:r>
            <a:endParaRPr lang="nl-BE" dirty="0"/>
          </a:p>
        </p:txBody>
      </p:sp>
      <p:sp>
        <p:nvSpPr>
          <p:cNvPr id="39" name="Tekstvak 38">
            <a:extLst>
              <a:ext uri="{FF2B5EF4-FFF2-40B4-BE49-F238E27FC236}">
                <a16:creationId xmlns:a16="http://schemas.microsoft.com/office/drawing/2014/main" id="{BADAFFCF-4236-4ACF-B55C-9257CE134576}"/>
              </a:ext>
            </a:extLst>
          </p:cNvPr>
          <p:cNvSpPr txBox="1"/>
          <p:nvPr/>
        </p:nvSpPr>
        <p:spPr>
          <a:xfrm>
            <a:off x="4511012" y="2662536"/>
            <a:ext cx="1685196" cy="369332"/>
          </a:xfrm>
          <a:prstGeom prst="rect">
            <a:avLst/>
          </a:prstGeom>
          <a:solidFill>
            <a:schemeClr val="accent1">
              <a:lumMod val="40000"/>
              <a:lumOff val="60000"/>
            </a:schemeClr>
          </a:solidFill>
        </p:spPr>
        <p:txBody>
          <a:bodyPr wrap="square" rtlCol="0">
            <a:spAutoFit/>
          </a:bodyPr>
          <a:lstStyle/>
          <a:p>
            <a:r>
              <a:rPr lang="nl-NL" dirty="0" err="1"/>
              <a:t>Transporter</a:t>
            </a:r>
            <a:endParaRPr lang="nl-BE" dirty="0"/>
          </a:p>
        </p:txBody>
      </p:sp>
      <p:sp>
        <p:nvSpPr>
          <p:cNvPr id="41" name="Tekstvak 40">
            <a:extLst>
              <a:ext uri="{FF2B5EF4-FFF2-40B4-BE49-F238E27FC236}">
                <a16:creationId xmlns:a16="http://schemas.microsoft.com/office/drawing/2014/main" id="{67D0B352-CDD7-4119-99CD-26E85D1F5225}"/>
              </a:ext>
            </a:extLst>
          </p:cNvPr>
          <p:cNvSpPr txBox="1"/>
          <p:nvPr/>
        </p:nvSpPr>
        <p:spPr>
          <a:xfrm>
            <a:off x="3201570" y="1551197"/>
            <a:ext cx="1319323" cy="369332"/>
          </a:xfrm>
          <a:prstGeom prst="rect">
            <a:avLst/>
          </a:prstGeom>
          <a:solidFill>
            <a:schemeClr val="accent2"/>
          </a:solidFill>
        </p:spPr>
        <p:txBody>
          <a:bodyPr wrap="square" rtlCol="0">
            <a:spAutoFit/>
          </a:bodyPr>
          <a:lstStyle/>
          <a:p>
            <a:r>
              <a:rPr lang="nl-NL" dirty="0"/>
              <a:t>Conditioner</a:t>
            </a:r>
            <a:endParaRPr lang="nl-BE" dirty="0"/>
          </a:p>
        </p:txBody>
      </p:sp>
      <p:sp>
        <p:nvSpPr>
          <p:cNvPr id="43" name="Tekstvak 42">
            <a:extLst>
              <a:ext uri="{FF2B5EF4-FFF2-40B4-BE49-F238E27FC236}">
                <a16:creationId xmlns:a16="http://schemas.microsoft.com/office/drawing/2014/main" id="{9F12638C-87C5-4F56-B322-818BA09F96E7}"/>
              </a:ext>
            </a:extLst>
          </p:cNvPr>
          <p:cNvSpPr txBox="1"/>
          <p:nvPr/>
        </p:nvSpPr>
        <p:spPr>
          <a:xfrm>
            <a:off x="4500547" y="3141314"/>
            <a:ext cx="1695661" cy="646331"/>
          </a:xfrm>
          <a:prstGeom prst="rect">
            <a:avLst/>
          </a:prstGeom>
          <a:solidFill>
            <a:schemeClr val="accent1">
              <a:lumMod val="40000"/>
              <a:lumOff val="60000"/>
            </a:schemeClr>
          </a:solidFill>
        </p:spPr>
        <p:txBody>
          <a:bodyPr wrap="square" rtlCol="0">
            <a:spAutoFit/>
          </a:bodyPr>
          <a:lstStyle/>
          <a:p>
            <a:r>
              <a:rPr lang="nl-NL" dirty="0" err="1"/>
              <a:t>Intermediate</a:t>
            </a:r>
            <a:r>
              <a:rPr lang="nl-NL" dirty="0"/>
              <a:t> storage</a:t>
            </a:r>
            <a:endParaRPr lang="nl-BE" dirty="0"/>
          </a:p>
        </p:txBody>
      </p:sp>
      <p:sp>
        <p:nvSpPr>
          <p:cNvPr id="47" name="Tekstvak 46">
            <a:extLst>
              <a:ext uri="{FF2B5EF4-FFF2-40B4-BE49-F238E27FC236}">
                <a16:creationId xmlns:a16="http://schemas.microsoft.com/office/drawing/2014/main" id="{B626B0B2-CBE9-4A05-8723-2C040DE301A5}"/>
              </a:ext>
            </a:extLst>
          </p:cNvPr>
          <p:cNvSpPr txBox="1"/>
          <p:nvPr/>
        </p:nvSpPr>
        <p:spPr>
          <a:xfrm>
            <a:off x="4490725" y="3897091"/>
            <a:ext cx="1695661" cy="369332"/>
          </a:xfrm>
          <a:prstGeom prst="rect">
            <a:avLst/>
          </a:prstGeom>
          <a:solidFill>
            <a:schemeClr val="accent1">
              <a:lumMod val="40000"/>
              <a:lumOff val="60000"/>
            </a:schemeClr>
          </a:solidFill>
        </p:spPr>
        <p:txBody>
          <a:bodyPr wrap="square" rtlCol="0">
            <a:spAutoFit/>
          </a:bodyPr>
          <a:lstStyle/>
          <a:p>
            <a:r>
              <a:rPr lang="nl-NL" dirty="0" err="1"/>
              <a:t>Discharger</a:t>
            </a:r>
            <a:endParaRPr lang="nl-BE" dirty="0"/>
          </a:p>
        </p:txBody>
      </p:sp>
      <p:sp>
        <p:nvSpPr>
          <p:cNvPr id="58" name="Tekstvak 57">
            <a:extLst>
              <a:ext uri="{FF2B5EF4-FFF2-40B4-BE49-F238E27FC236}">
                <a16:creationId xmlns:a16="http://schemas.microsoft.com/office/drawing/2014/main" id="{9EFB6912-870F-4B82-970E-3E795A644D08}"/>
              </a:ext>
            </a:extLst>
          </p:cNvPr>
          <p:cNvSpPr txBox="1"/>
          <p:nvPr/>
        </p:nvSpPr>
        <p:spPr>
          <a:xfrm>
            <a:off x="6536732" y="2101540"/>
            <a:ext cx="1491342" cy="523220"/>
          </a:xfrm>
          <a:prstGeom prst="rect">
            <a:avLst/>
          </a:prstGeom>
          <a:solidFill>
            <a:schemeClr val="bg1"/>
          </a:solidFill>
          <a:ln>
            <a:solidFill>
              <a:schemeClr val="bg1">
                <a:lumMod val="65000"/>
              </a:schemeClr>
            </a:solidFill>
          </a:ln>
        </p:spPr>
        <p:txBody>
          <a:bodyPr wrap="square" rtlCol="0">
            <a:spAutoFit/>
          </a:bodyPr>
          <a:lstStyle/>
          <a:p>
            <a:r>
              <a:rPr lang="nl-NL" sz="1400" b="1" u="sng" dirty="0"/>
              <a:t>Industrial </a:t>
            </a:r>
            <a:r>
              <a:rPr lang="nl-NL" sz="1400" b="1" u="sng" dirty="0" err="1"/>
              <a:t>use</a:t>
            </a:r>
            <a:r>
              <a:rPr lang="nl-NL" sz="1400" b="1" u="sng" dirty="0"/>
              <a:t> (new </a:t>
            </a:r>
            <a:r>
              <a:rPr lang="nl-NL" sz="1400" b="1" u="sng" dirty="0" err="1"/>
              <a:t>production</a:t>
            </a:r>
            <a:endParaRPr lang="nl-BE" sz="1400" dirty="0"/>
          </a:p>
        </p:txBody>
      </p:sp>
      <p:sp>
        <p:nvSpPr>
          <p:cNvPr id="7" name="Tekstvak 6">
            <a:extLst>
              <a:ext uri="{FF2B5EF4-FFF2-40B4-BE49-F238E27FC236}">
                <a16:creationId xmlns:a16="http://schemas.microsoft.com/office/drawing/2014/main" id="{0516DD8B-DCEF-4EA2-A29E-FB2E14864136}"/>
              </a:ext>
            </a:extLst>
          </p:cNvPr>
          <p:cNvSpPr txBox="1"/>
          <p:nvPr/>
        </p:nvSpPr>
        <p:spPr>
          <a:xfrm>
            <a:off x="6530236" y="1538335"/>
            <a:ext cx="1559382" cy="369332"/>
          </a:xfrm>
          <a:prstGeom prst="rect">
            <a:avLst/>
          </a:prstGeom>
          <a:solidFill>
            <a:schemeClr val="accent2">
              <a:lumMod val="60000"/>
              <a:lumOff val="40000"/>
            </a:schemeClr>
          </a:solidFill>
        </p:spPr>
        <p:txBody>
          <a:bodyPr wrap="square" rtlCol="0">
            <a:spAutoFit/>
          </a:bodyPr>
          <a:lstStyle/>
          <a:p>
            <a:r>
              <a:rPr lang="nl-NL" b="1" dirty="0"/>
              <a:t>End user</a:t>
            </a:r>
          </a:p>
        </p:txBody>
      </p:sp>
      <p:sp>
        <p:nvSpPr>
          <p:cNvPr id="14" name="Tekstvak 13">
            <a:extLst>
              <a:ext uri="{FF2B5EF4-FFF2-40B4-BE49-F238E27FC236}">
                <a16:creationId xmlns:a16="http://schemas.microsoft.com/office/drawing/2014/main" id="{F838D76C-14F5-4B73-A271-0DCD55FFF113}"/>
              </a:ext>
            </a:extLst>
          </p:cNvPr>
          <p:cNvSpPr txBox="1"/>
          <p:nvPr/>
        </p:nvSpPr>
        <p:spPr>
          <a:xfrm>
            <a:off x="9933292" y="1953047"/>
            <a:ext cx="1331055" cy="646331"/>
          </a:xfrm>
          <a:prstGeom prst="rect">
            <a:avLst/>
          </a:prstGeom>
          <a:solidFill>
            <a:schemeClr val="accent5">
              <a:lumMod val="40000"/>
              <a:lumOff val="60000"/>
            </a:schemeClr>
          </a:solidFill>
        </p:spPr>
        <p:txBody>
          <a:bodyPr wrap="square" rtlCol="0">
            <a:spAutoFit/>
          </a:bodyPr>
          <a:lstStyle/>
          <a:p>
            <a:r>
              <a:rPr lang="nl-NL" b="1" dirty="0"/>
              <a:t>Waste Collector</a:t>
            </a:r>
            <a:endParaRPr lang="nl-BE" dirty="0"/>
          </a:p>
        </p:txBody>
      </p:sp>
      <p:sp>
        <p:nvSpPr>
          <p:cNvPr id="16" name="Tekstvak 15">
            <a:extLst>
              <a:ext uri="{FF2B5EF4-FFF2-40B4-BE49-F238E27FC236}">
                <a16:creationId xmlns:a16="http://schemas.microsoft.com/office/drawing/2014/main" id="{EF53D185-5E32-4E36-808E-E60D2341418E}"/>
              </a:ext>
            </a:extLst>
          </p:cNvPr>
          <p:cNvSpPr txBox="1"/>
          <p:nvPr/>
        </p:nvSpPr>
        <p:spPr>
          <a:xfrm>
            <a:off x="8089617" y="1105291"/>
            <a:ext cx="3863773" cy="369332"/>
          </a:xfrm>
          <a:prstGeom prst="rect">
            <a:avLst/>
          </a:prstGeom>
          <a:solidFill>
            <a:schemeClr val="accent5">
              <a:lumMod val="40000"/>
              <a:lumOff val="60000"/>
            </a:schemeClr>
          </a:solidFill>
        </p:spPr>
        <p:txBody>
          <a:bodyPr wrap="square" rtlCol="0">
            <a:spAutoFit/>
          </a:bodyPr>
          <a:lstStyle/>
          <a:p>
            <a:r>
              <a:rPr lang="nl-NL" b="1" dirty="0" err="1"/>
              <a:t>Niew</a:t>
            </a:r>
            <a:r>
              <a:rPr lang="nl-NL" b="1" dirty="0"/>
              <a:t> transport      chain</a:t>
            </a:r>
            <a:r>
              <a:rPr lang="nl-NL" dirty="0"/>
              <a:t> </a:t>
            </a:r>
            <a:endParaRPr lang="nl-BE" dirty="0"/>
          </a:p>
        </p:txBody>
      </p:sp>
      <p:cxnSp>
        <p:nvCxnSpPr>
          <p:cNvPr id="12" name="Verbindingslijn: gebogen 11">
            <a:extLst>
              <a:ext uri="{FF2B5EF4-FFF2-40B4-BE49-F238E27FC236}">
                <a16:creationId xmlns:a16="http://schemas.microsoft.com/office/drawing/2014/main" id="{EA6182BE-B692-450A-99E4-40958C6688F9}"/>
              </a:ext>
            </a:extLst>
          </p:cNvPr>
          <p:cNvCxnSpPr/>
          <p:nvPr/>
        </p:nvCxnSpPr>
        <p:spPr>
          <a:xfrm>
            <a:off x="118871" y="275303"/>
            <a:ext cx="11181761" cy="776749"/>
          </a:xfrm>
          <a:prstGeom prst="bentConnector3">
            <a:avLst>
              <a:gd name="adj1" fmla="val -33"/>
            </a:avLst>
          </a:prstGeom>
          <a:ln w="76200"/>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853CF379-8CCC-46A3-A7CF-C1F80812FFB0}"/>
              </a:ext>
            </a:extLst>
          </p:cNvPr>
          <p:cNvCxnSpPr>
            <a:cxnSpLocks/>
          </p:cNvCxnSpPr>
          <p:nvPr/>
        </p:nvCxnSpPr>
        <p:spPr>
          <a:xfrm flipV="1">
            <a:off x="206870" y="480809"/>
            <a:ext cx="1998242" cy="20592"/>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BA14ABF5-2F37-4F44-B476-43A9EE74205F}"/>
              </a:ext>
            </a:extLst>
          </p:cNvPr>
          <p:cNvSpPr txBox="1"/>
          <p:nvPr/>
        </p:nvSpPr>
        <p:spPr>
          <a:xfrm>
            <a:off x="2218892" y="468607"/>
            <a:ext cx="2190396" cy="276999"/>
          </a:xfrm>
          <a:prstGeom prst="rect">
            <a:avLst/>
          </a:prstGeom>
          <a:noFill/>
        </p:spPr>
        <p:txBody>
          <a:bodyPr wrap="square" rtlCol="0">
            <a:spAutoFit/>
          </a:bodyPr>
          <a:lstStyle/>
          <a:p>
            <a:r>
              <a:rPr lang="nl-NL" sz="1200" dirty="0"/>
              <a:t>High level ADR-</a:t>
            </a:r>
            <a:r>
              <a:rPr lang="nl-NL" sz="1200" dirty="0" err="1"/>
              <a:t>Involvement</a:t>
            </a:r>
            <a:endParaRPr lang="nl-BE" sz="1200" dirty="0"/>
          </a:p>
        </p:txBody>
      </p:sp>
      <p:cxnSp>
        <p:nvCxnSpPr>
          <p:cNvPr id="49" name="Rechte verbindingslijn 48">
            <a:extLst>
              <a:ext uri="{FF2B5EF4-FFF2-40B4-BE49-F238E27FC236}">
                <a16:creationId xmlns:a16="http://schemas.microsoft.com/office/drawing/2014/main" id="{DA4E016A-48A1-441C-A150-74182A6CC733}"/>
              </a:ext>
            </a:extLst>
          </p:cNvPr>
          <p:cNvCxnSpPr>
            <a:cxnSpLocks/>
          </p:cNvCxnSpPr>
          <p:nvPr/>
        </p:nvCxnSpPr>
        <p:spPr>
          <a:xfrm>
            <a:off x="2205112" y="480808"/>
            <a:ext cx="1137380"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BB5E48F6-1DBF-447D-8FFE-E1E17DD67660}"/>
              </a:ext>
            </a:extLst>
          </p:cNvPr>
          <p:cNvCxnSpPr>
            <a:cxnSpLocks/>
          </p:cNvCxnSpPr>
          <p:nvPr/>
        </p:nvCxnSpPr>
        <p:spPr>
          <a:xfrm>
            <a:off x="3342492" y="470003"/>
            <a:ext cx="1048360"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9E252F7D-8588-4401-BC20-BC2885E55663}"/>
              </a:ext>
            </a:extLst>
          </p:cNvPr>
          <p:cNvSpPr txBox="1"/>
          <p:nvPr/>
        </p:nvSpPr>
        <p:spPr>
          <a:xfrm>
            <a:off x="9923236" y="1533782"/>
            <a:ext cx="1119893" cy="369332"/>
          </a:xfrm>
          <a:prstGeom prst="rect">
            <a:avLst/>
          </a:prstGeom>
          <a:solidFill>
            <a:schemeClr val="accent5">
              <a:lumMod val="40000"/>
              <a:lumOff val="60000"/>
            </a:schemeClr>
          </a:solidFill>
        </p:spPr>
        <p:txBody>
          <a:bodyPr wrap="square" rtlCol="0">
            <a:spAutoFit/>
          </a:bodyPr>
          <a:lstStyle/>
          <a:p>
            <a:r>
              <a:rPr lang="nl-NL" b="1" dirty="0"/>
              <a:t>Transport</a:t>
            </a:r>
            <a:r>
              <a:rPr lang="nl-NL" dirty="0"/>
              <a:t> </a:t>
            </a:r>
            <a:endParaRPr lang="nl-BE" dirty="0"/>
          </a:p>
        </p:txBody>
      </p:sp>
      <p:cxnSp>
        <p:nvCxnSpPr>
          <p:cNvPr id="55" name="Rechte verbindingslijn 54">
            <a:extLst>
              <a:ext uri="{FF2B5EF4-FFF2-40B4-BE49-F238E27FC236}">
                <a16:creationId xmlns:a16="http://schemas.microsoft.com/office/drawing/2014/main" id="{95D45783-3799-4635-ADD8-32733ADB8CD2}"/>
              </a:ext>
            </a:extLst>
          </p:cNvPr>
          <p:cNvCxnSpPr>
            <a:cxnSpLocks/>
          </p:cNvCxnSpPr>
          <p:nvPr/>
        </p:nvCxnSpPr>
        <p:spPr>
          <a:xfrm>
            <a:off x="4367406" y="480808"/>
            <a:ext cx="1828802"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54EB7349-75EE-443B-9911-72E6BC4D314C}"/>
              </a:ext>
            </a:extLst>
          </p:cNvPr>
          <p:cNvCxnSpPr>
            <a:cxnSpLocks/>
          </p:cNvCxnSpPr>
          <p:nvPr/>
        </p:nvCxnSpPr>
        <p:spPr>
          <a:xfrm flipV="1">
            <a:off x="6206537" y="491613"/>
            <a:ext cx="0" cy="490363"/>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D00B32DE-2D26-4C04-A8B8-748AA4B5C2CE}"/>
              </a:ext>
            </a:extLst>
          </p:cNvPr>
          <p:cNvCxnSpPr>
            <a:cxnSpLocks/>
          </p:cNvCxnSpPr>
          <p:nvPr/>
        </p:nvCxnSpPr>
        <p:spPr>
          <a:xfrm flipH="1" flipV="1">
            <a:off x="7010402" y="981976"/>
            <a:ext cx="1828051" cy="70076"/>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A9600DBD-8AC0-44F1-BE6C-AB907F87CE43}"/>
              </a:ext>
            </a:extLst>
          </p:cNvPr>
          <p:cNvCxnSpPr>
            <a:cxnSpLocks/>
          </p:cNvCxnSpPr>
          <p:nvPr/>
        </p:nvCxnSpPr>
        <p:spPr>
          <a:xfrm flipV="1">
            <a:off x="8077200" y="743578"/>
            <a:ext cx="0" cy="25823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6" name="Tekstvak 65">
            <a:extLst>
              <a:ext uri="{FF2B5EF4-FFF2-40B4-BE49-F238E27FC236}">
                <a16:creationId xmlns:a16="http://schemas.microsoft.com/office/drawing/2014/main" id="{9F44A596-29BD-458F-875A-700CEF9B6ECB}"/>
              </a:ext>
            </a:extLst>
          </p:cNvPr>
          <p:cNvSpPr txBox="1"/>
          <p:nvPr/>
        </p:nvSpPr>
        <p:spPr>
          <a:xfrm>
            <a:off x="6364034" y="368718"/>
            <a:ext cx="3115125" cy="646331"/>
          </a:xfrm>
          <a:prstGeom prst="rect">
            <a:avLst/>
          </a:prstGeom>
          <a:noFill/>
        </p:spPr>
        <p:txBody>
          <a:bodyPr wrap="square" rtlCol="0">
            <a:spAutoFit/>
          </a:bodyPr>
          <a:lstStyle/>
          <a:p>
            <a:r>
              <a:rPr lang="nl-NL" sz="1200" dirty="0" err="1"/>
              <a:t>Poor</a:t>
            </a:r>
            <a:r>
              <a:rPr lang="nl-NL" sz="1200" dirty="0"/>
              <a:t> level / No ADR - </a:t>
            </a:r>
            <a:r>
              <a:rPr lang="nl-NL" sz="1200" dirty="0" err="1"/>
              <a:t>Involvement</a:t>
            </a:r>
            <a:endParaRPr lang="nl-NL" sz="1200" dirty="0"/>
          </a:p>
          <a:p>
            <a:endParaRPr lang="nl-NL" sz="1200" dirty="0"/>
          </a:p>
          <a:p>
            <a:r>
              <a:rPr lang="nl-NL" sz="1200" dirty="0"/>
              <a:t>ENVI &amp; OSHA</a:t>
            </a:r>
            <a:endParaRPr lang="nl-BE" sz="1200" dirty="0"/>
          </a:p>
        </p:txBody>
      </p:sp>
      <p:sp>
        <p:nvSpPr>
          <p:cNvPr id="71" name="Tekstvak 70">
            <a:extLst>
              <a:ext uri="{FF2B5EF4-FFF2-40B4-BE49-F238E27FC236}">
                <a16:creationId xmlns:a16="http://schemas.microsoft.com/office/drawing/2014/main" id="{20899AC8-EF38-493B-A093-781F3423828D}"/>
              </a:ext>
            </a:extLst>
          </p:cNvPr>
          <p:cNvSpPr txBox="1"/>
          <p:nvPr/>
        </p:nvSpPr>
        <p:spPr>
          <a:xfrm>
            <a:off x="6554208" y="3163122"/>
            <a:ext cx="1491342" cy="738664"/>
          </a:xfrm>
          <a:prstGeom prst="rect">
            <a:avLst/>
          </a:prstGeom>
          <a:solidFill>
            <a:schemeClr val="bg1"/>
          </a:solidFill>
          <a:ln>
            <a:solidFill>
              <a:schemeClr val="bg1">
                <a:lumMod val="65000"/>
              </a:schemeClr>
            </a:solidFill>
          </a:ln>
        </p:spPr>
        <p:txBody>
          <a:bodyPr wrap="square" rtlCol="0">
            <a:spAutoFit/>
          </a:bodyPr>
          <a:lstStyle/>
          <a:p>
            <a:r>
              <a:rPr lang="nl-NL" sz="1400" b="1" u="sng" dirty="0"/>
              <a:t>Commercial (professional </a:t>
            </a:r>
            <a:r>
              <a:rPr lang="nl-NL" sz="1400" b="1" u="sng" dirty="0" err="1"/>
              <a:t>use</a:t>
            </a:r>
            <a:r>
              <a:rPr lang="nl-NL" sz="1400" b="1" u="sng" dirty="0"/>
              <a:t>)</a:t>
            </a:r>
            <a:endParaRPr lang="nl-BE" sz="1400" dirty="0"/>
          </a:p>
        </p:txBody>
      </p:sp>
      <p:sp>
        <p:nvSpPr>
          <p:cNvPr id="73" name="Tekstvak 72">
            <a:extLst>
              <a:ext uri="{FF2B5EF4-FFF2-40B4-BE49-F238E27FC236}">
                <a16:creationId xmlns:a16="http://schemas.microsoft.com/office/drawing/2014/main" id="{80965A9B-F3F4-4A8B-B804-D28D6117FD4B}"/>
              </a:ext>
            </a:extLst>
          </p:cNvPr>
          <p:cNvSpPr txBox="1"/>
          <p:nvPr/>
        </p:nvSpPr>
        <p:spPr>
          <a:xfrm>
            <a:off x="6564256" y="3978327"/>
            <a:ext cx="1491342" cy="307777"/>
          </a:xfrm>
          <a:prstGeom prst="rect">
            <a:avLst/>
          </a:prstGeom>
          <a:solidFill>
            <a:schemeClr val="bg1"/>
          </a:solidFill>
          <a:ln>
            <a:solidFill>
              <a:schemeClr val="bg1">
                <a:lumMod val="65000"/>
              </a:schemeClr>
            </a:solidFill>
          </a:ln>
        </p:spPr>
        <p:txBody>
          <a:bodyPr wrap="square" rtlCol="0">
            <a:spAutoFit/>
          </a:bodyPr>
          <a:lstStyle/>
          <a:p>
            <a:r>
              <a:rPr lang="nl-NL" sz="1400" b="1" u="sng" dirty="0"/>
              <a:t>Private </a:t>
            </a:r>
            <a:r>
              <a:rPr lang="nl-NL" sz="1400" b="1" u="sng" dirty="0" err="1"/>
              <a:t>use</a:t>
            </a:r>
            <a:endParaRPr lang="nl-BE" sz="1400" dirty="0"/>
          </a:p>
        </p:txBody>
      </p:sp>
      <p:sp>
        <p:nvSpPr>
          <p:cNvPr id="60" name="Tekstvak 59">
            <a:extLst>
              <a:ext uri="{FF2B5EF4-FFF2-40B4-BE49-F238E27FC236}">
                <a16:creationId xmlns:a16="http://schemas.microsoft.com/office/drawing/2014/main" id="{32D13B69-06C2-4546-A134-A6DAF01CFCCF}"/>
              </a:ext>
            </a:extLst>
          </p:cNvPr>
          <p:cNvSpPr txBox="1"/>
          <p:nvPr/>
        </p:nvSpPr>
        <p:spPr>
          <a:xfrm>
            <a:off x="7875628" y="4070890"/>
            <a:ext cx="1110530" cy="523220"/>
          </a:xfrm>
          <a:prstGeom prst="rect">
            <a:avLst/>
          </a:prstGeom>
          <a:solidFill>
            <a:srgbClr val="FFFF00"/>
          </a:solidFill>
          <a:ln>
            <a:solidFill>
              <a:schemeClr val="bg1">
                <a:lumMod val="65000"/>
              </a:schemeClr>
            </a:solidFill>
          </a:ln>
        </p:spPr>
        <p:txBody>
          <a:bodyPr wrap="square" rtlCol="0">
            <a:spAutoFit/>
          </a:bodyPr>
          <a:lstStyle/>
          <a:p>
            <a:r>
              <a:rPr lang="nl-NL" sz="1400" b="1" u="sng" dirty="0" err="1"/>
              <a:t>Exemption</a:t>
            </a:r>
            <a:r>
              <a:rPr lang="nl-NL" sz="1400" b="1" u="sng" dirty="0"/>
              <a:t> 1.1.3.1.a)</a:t>
            </a:r>
            <a:endParaRPr lang="nl-BE" sz="1400" dirty="0"/>
          </a:p>
        </p:txBody>
      </p:sp>
      <p:sp>
        <p:nvSpPr>
          <p:cNvPr id="75" name="Tekstvak 74">
            <a:extLst>
              <a:ext uri="{FF2B5EF4-FFF2-40B4-BE49-F238E27FC236}">
                <a16:creationId xmlns:a16="http://schemas.microsoft.com/office/drawing/2014/main" id="{4580A66C-F3EE-4494-84BE-B8FFEB842035}"/>
              </a:ext>
            </a:extLst>
          </p:cNvPr>
          <p:cNvSpPr txBox="1"/>
          <p:nvPr/>
        </p:nvSpPr>
        <p:spPr>
          <a:xfrm>
            <a:off x="7872684" y="3118066"/>
            <a:ext cx="1113474" cy="738664"/>
          </a:xfrm>
          <a:prstGeom prst="rect">
            <a:avLst/>
          </a:prstGeom>
          <a:solidFill>
            <a:srgbClr val="FFFF00"/>
          </a:solidFill>
          <a:ln>
            <a:solidFill>
              <a:schemeClr val="bg1">
                <a:lumMod val="65000"/>
              </a:schemeClr>
            </a:solidFill>
          </a:ln>
        </p:spPr>
        <p:txBody>
          <a:bodyPr wrap="square" rtlCol="0">
            <a:spAutoFit/>
          </a:bodyPr>
          <a:lstStyle/>
          <a:p>
            <a:r>
              <a:rPr lang="nl-NL" sz="1400" b="1" u="sng" dirty="0" err="1"/>
              <a:t>Exemption</a:t>
            </a:r>
            <a:r>
              <a:rPr lang="nl-NL" sz="1400" b="1" u="sng" dirty="0"/>
              <a:t> 1.1.3.1.c) Yards</a:t>
            </a:r>
            <a:endParaRPr lang="nl-BE" sz="1400" dirty="0"/>
          </a:p>
        </p:txBody>
      </p:sp>
      <p:cxnSp>
        <p:nvCxnSpPr>
          <p:cNvPr id="77" name="Rechte verbindingslijn 76">
            <a:extLst>
              <a:ext uri="{FF2B5EF4-FFF2-40B4-BE49-F238E27FC236}">
                <a16:creationId xmlns:a16="http://schemas.microsoft.com/office/drawing/2014/main" id="{2FC85FE1-4EE6-4F07-8F2A-993B2C3A10AB}"/>
              </a:ext>
            </a:extLst>
          </p:cNvPr>
          <p:cNvCxnSpPr>
            <a:cxnSpLocks/>
          </p:cNvCxnSpPr>
          <p:nvPr/>
        </p:nvCxnSpPr>
        <p:spPr>
          <a:xfrm>
            <a:off x="9734901" y="461371"/>
            <a:ext cx="1828802"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BE104A56-4622-4709-9421-510DD808F42B}"/>
              </a:ext>
            </a:extLst>
          </p:cNvPr>
          <p:cNvCxnSpPr>
            <a:cxnSpLocks/>
          </p:cNvCxnSpPr>
          <p:nvPr/>
        </p:nvCxnSpPr>
        <p:spPr>
          <a:xfrm>
            <a:off x="8077200" y="743578"/>
            <a:ext cx="1657701"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7B0F08C0-5151-47D8-A688-BA910F77F8D4}"/>
              </a:ext>
            </a:extLst>
          </p:cNvPr>
          <p:cNvCxnSpPr>
            <a:cxnSpLocks/>
          </p:cNvCxnSpPr>
          <p:nvPr/>
        </p:nvCxnSpPr>
        <p:spPr>
          <a:xfrm flipV="1">
            <a:off x="9734901" y="472650"/>
            <a:ext cx="0" cy="25823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4" name="Tekstvak 83">
            <a:extLst>
              <a:ext uri="{FF2B5EF4-FFF2-40B4-BE49-F238E27FC236}">
                <a16:creationId xmlns:a16="http://schemas.microsoft.com/office/drawing/2014/main" id="{2425446A-6A3D-4817-BB20-0EB973B860B2}"/>
              </a:ext>
            </a:extLst>
          </p:cNvPr>
          <p:cNvSpPr txBox="1"/>
          <p:nvPr/>
        </p:nvSpPr>
        <p:spPr>
          <a:xfrm>
            <a:off x="9996879" y="605078"/>
            <a:ext cx="1779013" cy="461665"/>
          </a:xfrm>
          <a:prstGeom prst="rect">
            <a:avLst/>
          </a:prstGeom>
          <a:noFill/>
        </p:spPr>
        <p:txBody>
          <a:bodyPr wrap="square" rtlCol="0">
            <a:spAutoFit/>
          </a:bodyPr>
          <a:lstStyle/>
          <a:p>
            <a:r>
              <a:rPr lang="nl-NL" sz="1200" dirty="0"/>
              <a:t>High level ADR-</a:t>
            </a:r>
            <a:r>
              <a:rPr lang="nl-NL" sz="1200" dirty="0" err="1"/>
              <a:t>Involvement</a:t>
            </a:r>
            <a:endParaRPr lang="nl-BE" sz="1200" dirty="0"/>
          </a:p>
        </p:txBody>
      </p:sp>
      <p:cxnSp>
        <p:nvCxnSpPr>
          <p:cNvPr id="87" name="Rechte verbindingslijn 86">
            <a:extLst>
              <a:ext uri="{FF2B5EF4-FFF2-40B4-BE49-F238E27FC236}">
                <a16:creationId xmlns:a16="http://schemas.microsoft.com/office/drawing/2014/main" id="{02102C90-1EA3-4850-8C32-D6344512D66E}"/>
              </a:ext>
            </a:extLst>
          </p:cNvPr>
          <p:cNvCxnSpPr>
            <a:cxnSpLocks/>
          </p:cNvCxnSpPr>
          <p:nvPr/>
        </p:nvCxnSpPr>
        <p:spPr>
          <a:xfrm flipV="1">
            <a:off x="6370654" y="6576"/>
            <a:ext cx="17546" cy="6576122"/>
          </a:xfrm>
          <a:prstGeom prst="line">
            <a:avLst/>
          </a:prstGeom>
          <a:ln w="762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a:extLst>
              <a:ext uri="{FF2B5EF4-FFF2-40B4-BE49-F238E27FC236}">
                <a16:creationId xmlns:a16="http://schemas.microsoft.com/office/drawing/2014/main" id="{EF870A11-2AAD-4566-814A-4EA4439A2306}"/>
              </a:ext>
            </a:extLst>
          </p:cNvPr>
          <p:cNvCxnSpPr>
            <a:cxnSpLocks/>
          </p:cNvCxnSpPr>
          <p:nvPr/>
        </p:nvCxnSpPr>
        <p:spPr>
          <a:xfrm flipV="1">
            <a:off x="9815007" y="348408"/>
            <a:ext cx="1" cy="6277979"/>
          </a:xfrm>
          <a:prstGeom prst="line">
            <a:avLst/>
          </a:prstGeom>
          <a:ln w="762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Tekstvak 90">
            <a:extLst>
              <a:ext uri="{FF2B5EF4-FFF2-40B4-BE49-F238E27FC236}">
                <a16:creationId xmlns:a16="http://schemas.microsoft.com/office/drawing/2014/main" id="{DF657E0F-EF2A-4E67-9495-A3DA5F305C68}"/>
              </a:ext>
            </a:extLst>
          </p:cNvPr>
          <p:cNvSpPr txBox="1"/>
          <p:nvPr/>
        </p:nvSpPr>
        <p:spPr>
          <a:xfrm>
            <a:off x="2820851" y="4715200"/>
            <a:ext cx="9217687" cy="2031325"/>
          </a:xfrm>
          <a:prstGeom prst="rect">
            <a:avLst/>
          </a:prstGeom>
          <a:noFill/>
        </p:spPr>
        <p:txBody>
          <a:bodyPr wrap="square" rtlCol="0">
            <a:spAutoFit/>
          </a:bodyPr>
          <a:lstStyle/>
          <a:p>
            <a:r>
              <a:rPr lang="nl-NL" sz="1400" dirty="0"/>
              <a:t>SDS available     :                                                               No SDS available	                                                   No SDS available</a:t>
            </a:r>
          </a:p>
          <a:p>
            <a:r>
              <a:rPr lang="nl-NL" sz="1400" dirty="0" err="1"/>
              <a:t>Known</a:t>
            </a:r>
            <a:r>
              <a:rPr lang="nl-NL" sz="1400" dirty="0"/>
              <a:t> </a:t>
            </a:r>
            <a:r>
              <a:rPr lang="nl-NL" sz="1400" dirty="0" err="1"/>
              <a:t>Classification</a:t>
            </a:r>
            <a:r>
              <a:rPr lang="nl-NL" sz="1400" dirty="0"/>
              <a:t>                                                        </a:t>
            </a:r>
            <a:r>
              <a:rPr lang="nl-NL" sz="1400" dirty="0" err="1"/>
              <a:t>Classification</a:t>
            </a:r>
            <a:r>
              <a:rPr lang="nl-NL" sz="1400" dirty="0"/>
              <a:t> </a:t>
            </a:r>
            <a:r>
              <a:rPr lang="nl-NL" sz="1400" dirty="0" err="1"/>
              <a:t>to</a:t>
            </a:r>
            <a:r>
              <a:rPr lang="nl-NL" sz="1400" dirty="0"/>
              <a:t> </a:t>
            </a:r>
            <a:r>
              <a:rPr lang="nl-NL" sz="1400" dirty="0" err="1"/>
              <a:t>be</a:t>
            </a:r>
            <a:r>
              <a:rPr lang="nl-NL" sz="1400" dirty="0"/>
              <a:t> </a:t>
            </a:r>
            <a:r>
              <a:rPr lang="nl-NL" sz="1400" dirty="0" err="1"/>
              <a:t>defined</a:t>
            </a:r>
            <a:endParaRPr lang="nl-NL" sz="1400" dirty="0"/>
          </a:p>
          <a:p>
            <a:r>
              <a:rPr lang="nl-NL" sz="1400" dirty="0" err="1"/>
              <a:t>Added</a:t>
            </a:r>
            <a:r>
              <a:rPr lang="nl-NL" sz="1400" dirty="0"/>
              <a:t> </a:t>
            </a:r>
            <a:r>
              <a:rPr lang="nl-NL" sz="1400" dirty="0" err="1"/>
              <a:t>value</a:t>
            </a:r>
            <a:r>
              <a:rPr lang="nl-NL" sz="1400" dirty="0"/>
              <a:t> </a:t>
            </a:r>
            <a:r>
              <a:rPr lang="nl-NL" sz="1400" dirty="0" err="1"/>
              <a:t>to</a:t>
            </a:r>
            <a:r>
              <a:rPr lang="nl-NL" sz="1400" dirty="0"/>
              <a:t> </a:t>
            </a:r>
            <a:r>
              <a:rPr lang="nl-NL" sz="1400" dirty="0" err="1"/>
              <a:t>comply</a:t>
            </a:r>
            <a:r>
              <a:rPr lang="nl-NL" sz="1400" dirty="0"/>
              <a:t> </a:t>
            </a:r>
            <a:r>
              <a:rPr lang="nl-NL" sz="1400" dirty="0" err="1"/>
              <a:t>with</a:t>
            </a:r>
            <a:r>
              <a:rPr lang="nl-NL" sz="1400" dirty="0"/>
              <a:t> </a:t>
            </a:r>
            <a:r>
              <a:rPr lang="nl-NL" sz="1400" dirty="0" err="1"/>
              <a:t>the</a:t>
            </a:r>
            <a:r>
              <a:rPr lang="nl-NL" sz="1400" dirty="0"/>
              <a:t> </a:t>
            </a:r>
            <a:r>
              <a:rPr lang="nl-NL" sz="1400" dirty="0" err="1"/>
              <a:t>rules</a:t>
            </a:r>
            <a:r>
              <a:rPr lang="nl-NL" sz="1400" dirty="0"/>
              <a:t> (time,…)         No </a:t>
            </a:r>
            <a:r>
              <a:rPr lang="nl-NL" sz="1400" dirty="0" err="1"/>
              <a:t>added</a:t>
            </a:r>
            <a:r>
              <a:rPr lang="nl-NL" sz="1400" dirty="0"/>
              <a:t> </a:t>
            </a:r>
            <a:r>
              <a:rPr lang="nl-NL" sz="1400" dirty="0" err="1"/>
              <a:t>value</a:t>
            </a:r>
            <a:r>
              <a:rPr lang="nl-NL" sz="1400" dirty="0"/>
              <a:t> (</a:t>
            </a:r>
            <a:r>
              <a:rPr lang="nl-NL" sz="1400" dirty="0" err="1"/>
              <a:t>margin</a:t>
            </a:r>
            <a:r>
              <a:rPr lang="nl-NL" sz="1400" dirty="0"/>
              <a:t>/time) </a:t>
            </a:r>
          </a:p>
          <a:p>
            <a:r>
              <a:rPr lang="nl-NL" sz="1400" dirty="0"/>
              <a:t>				</a:t>
            </a:r>
          </a:p>
          <a:p>
            <a:r>
              <a:rPr lang="nl-NL" sz="1400" dirty="0" err="1"/>
              <a:t>Specialized</a:t>
            </a:r>
            <a:r>
              <a:rPr lang="nl-NL" sz="1400" dirty="0"/>
              <a:t> </a:t>
            </a:r>
            <a:r>
              <a:rPr lang="nl-NL" sz="1400" dirty="0" err="1"/>
              <a:t>staff</a:t>
            </a:r>
            <a:endParaRPr lang="nl-NL" sz="1400" dirty="0"/>
          </a:p>
          <a:p>
            <a:pPr marL="285750" indent="-285750">
              <a:buFontTx/>
              <a:buChar char="-"/>
            </a:pPr>
            <a:r>
              <a:rPr lang="nl-NL" sz="1400" dirty="0"/>
              <a:t>Test on </a:t>
            </a:r>
            <a:r>
              <a:rPr lang="nl-NL" sz="1400" dirty="0" err="1"/>
              <a:t>chemical</a:t>
            </a:r>
            <a:r>
              <a:rPr lang="nl-NL" sz="1400" dirty="0"/>
              <a:t> </a:t>
            </a:r>
            <a:r>
              <a:rPr lang="nl-NL" sz="1400" dirty="0" err="1"/>
              <a:t>compatibility</a:t>
            </a:r>
            <a:r>
              <a:rPr lang="nl-NL" sz="1400" dirty="0"/>
              <a:t>     </a:t>
            </a:r>
          </a:p>
          <a:p>
            <a:pPr marL="285750" indent="-285750">
              <a:buFontTx/>
              <a:buChar char="-"/>
            </a:pPr>
            <a:r>
              <a:rPr lang="nl-NL" sz="1400" dirty="0" err="1"/>
              <a:t>Packaging</a:t>
            </a:r>
            <a:r>
              <a:rPr lang="nl-NL" sz="1400" dirty="0"/>
              <a:t> conform </a:t>
            </a:r>
            <a:r>
              <a:rPr lang="nl-NL" sz="1400" dirty="0" err="1"/>
              <a:t>testing</a:t>
            </a:r>
            <a:endParaRPr lang="nl-NL" sz="1400" dirty="0"/>
          </a:p>
          <a:p>
            <a:r>
              <a:rPr lang="nl-NL" sz="1400" dirty="0"/>
              <a:t>Standardized packaging		                                   No standardization of packaging</a:t>
            </a:r>
          </a:p>
          <a:p>
            <a:r>
              <a:rPr lang="nl-NL" sz="1400" dirty="0"/>
              <a:t>Limited </a:t>
            </a:r>
            <a:r>
              <a:rPr lang="nl-NL" sz="1400" dirty="0" err="1"/>
              <a:t>production</a:t>
            </a:r>
            <a:r>
              <a:rPr lang="nl-NL" sz="1400" dirty="0"/>
              <a:t> range                                               Wide range of </a:t>
            </a:r>
            <a:r>
              <a:rPr lang="nl-NL" sz="1400" dirty="0" err="1"/>
              <a:t>products</a:t>
            </a:r>
            <a:r>
              <a:rPr lang="nl-NL" sz="1400" dirty="0"/>
              <a:t>/waste</a:t>
            </a:r>
            <a:endParaRPr lang="nl-BE" sz="1400" dirty="0"/>
          </a:p>
        </p:txBody>
      </p:sp>
      <p:sp>
        <p:nvSpPr>
          <p:cNvPr id="92" name="Tekstvak 91">
            <a:extLst>
              <a:ext uri="{FF2B5EF4-FFF2-40B4-BE49-F238E27FC236}">
                <a16:creationId xmlns:a16="http://schemas.microsoft.com/office/drawing/2014/main" id="{11426AA0-204C-4699-ABD4-3D401B8981DB}"/>
              </a:ext>
            </a:extLst>
          </p:cNvPr>
          <p:cNvSpPr txBox="1"/>
          <p:nvPr/>
        </p:nvSpPr>
        <p:spPr>
          <a:xfrm>
            <a:off x="341644" y="6577"/>
            <a:ext cx="11434246" cy="369332"/>
          </a:xfrm>
          <a:prstGeom prst="rect">
            <a:avLst/>
          </a:prstGeom>
          <a:noFill/>
        </p:spPr>
        <p:txBody>
          <a:bodyPr wrap="square" rtlCol="0">
            <a:spAutoFit/>
          </a:bodyPr>
          <a:lstStyle/>
          <a:p>
            <a:r>
              <a:rPr lang="nl-NL" b="1" dirty="0"/>
              <a:t>Dangerous </a:t>
            </a:r>
            <a:r>
              <a:rPr lang="nl-NL" b="1" dirty="0" err="1"/>
              <a:t>goods</a:t>
            </a:r>
            <a:r>
              <a:rPr lang="nl-NL" b="1" dirty="0"/>
              <a:t> </a:t>
            </a:r>
            <a:r>
              <a:rPr lang="nl-NL" b="1" dirty="0" err="1"/>
              <a:t>with</a:t>
            </a:r>
            <a:r>
              <a:rPr lang="nl-NL" b="1" dirty="0"/>
              <a:t> a Commercial Status                                                                   Dangerous </a:t>
            </a:r>
            <a:r>
              <a:rPr lang="nl-NL" b="1" dirty="0" err="1"/>
              <a:t>goods</a:t>
            </a:r>
            <a:r>
              <a:rPr lang="nl-NL" b="1" dirty="0"/>
              <a:t> </a:t>
            </a:r>
            <a:r>
              <a:rPr lang="nl-NL" b="1" dirty="0" err="1"/>
              <a:t>with</a:t>
            </a:r>
            <a:r>
              <a:rPr lang="nl-NL" b="1" dirty="0"/>
              <a:t> a Waste status</a:t>
            </a:r>
            <a:endParaRPr lang="nl-BE" b="1" dirty="0"/>
          </a:p>
        </p:txBody>
      </p:sp>
    </p:spTree>
    <p:extLst>
      <p:ext uri="{BB962C8B-B14F-4D97-AF65-F5344CB8AC3E}">
        <p14:creationId xmlns:p14="http://schemas.microsoft.com/office/powerpoint/2010/main" val="1571504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30EDD06-345E-4984-82E6-2EA0D95ABD37}"/>
              </a:ext>
            </a:extLst>
          </p:cNvPr>
          <p:cNvSpPr txBox="1"/>
          <p:nvPr/>
        </p:nvSpPr>
        <p:spPr>
          <a:xfrm>
            <a:off x="580103" y="1854003"/>
            <a:ext cx="3726426" cy="307777"/>
          </a:xfrm>
          <a:prstGeom prst="rect">
            <a:avLst/>
          </a:prstGeom>
          <a:noFill/>
        </p:spPr>
        <p:txBody>
          <a:bodyPr wrap="square" rtlCol="0">
            <a:spAutoFit/>
          </a:bodyPr>
          <a:lstStyle/>
          <a:p>
            <a:r>
              <a:rPr lang="nl-NL" sz="1400" dirty="0"/>
              <a:t>SDS </a:t>
            </a:r>
            <a:r>
              <a:rPr lang="nl-NL" sz="1400" dirty="0" err="1"/>
              <a:t>available</a:t>
            </a:r>
            <a:r>
              <a:rPr lang="nl-NL" sz="1400" dirty="0"/>
              <a:t> but NO info on  Waste</a:t>
            </a:r>
            <a:endParaRPr lang="nl-BE" sz="1400" dirty="0"/>
          </a:p>
        </p:txBody>
      </p:sp>
      <p:sp>
        <p:nvSpPr>
          <p:cNvPr id="7" name="Tekstvak 6">
            <a:extLst>
              <a:ext uri="{FF2B5EF4-FFF2-40B4-BE49-F238E27FC236}">
                <a16:creationId xmlns:a16="http://schemas.microsoft.com/office/drawing/2014/main" id="{AE5FBB69-5843-4586-8A11-59F6B81CFB9B}"/>
              </a:ext>
            </a:extLst>
          </p:cNvPr>
          <p:cNvSpPr txBox="1"/>
          <p:nvPr/>
        </p:nvSpPr>
        <p:spPr>
          <a:xfrm>
            <a:off x="688636" y="1301192"/>
            <a:ext cx="3509360" cy="353943"/>
          </a:xfrm>
          <a:prstGeom prst="rect">
            <a:avLst/>
          </a:prstGeom>
          <a:solidFill>
            <a:schemeClr val="accent1">
              <a:lumMod val="60000"/>
              <a:lumOff val="40000"/>
            </a:schemeClr>
          </a:solidFill>
        </p:spPr>
        <p:txBody>
          <a:bodyPr wrap="square" rtlCol="0">
            <a:spAutoFit/>
          </a:bodyPr>
          <a:lstStyle/>
          <a:p>
            <a:r>
              <a:rPr lang="nl-NL" sz="1700" b="1" dirty="0">
                <a:solidFill>
                  <a:schemeClr val="bg1"/>
                </a:solidFill>
                <a:latin typeface="Helvetica" panose="020B0604020202020204" pitchFamily="34" charset="0"/>
                <a:cs typeface="Helvetica" panose="020B0604020202020204" pitchFamily="34" charset="0"/>
              </a:rPr>
              <a:t>PRODUCER/SHIPPER/PACKER</a:t>
            </a:r>
            <a:endParaRPr lang="nl-BE" sz="1700" b="1" dirty="0">
              <a:solidFill>
                <a:schemeClr val="bg1"/>
              </a:solidFill>
              <a:latin typeface="Helvetica" panose="020B0604020202020204" pitchFamily="34" charset="0"/>
              <a:cs typeface="Helvetica" panose="020B0604020202020204" pitchFamily="34" charset="0"/>
            </a:endParaRPr>
          </a:p>
        </p:txBody>
      </p:sp>
      <p:sp>
        <p:nvSpPr>
          <p:cNvPr id="9" name="Tekstvak 8">
            <a:extLst>
              <a:ext uri="{FF2B5EF4-FFF2-40B4-BE49-F238E27FC236}">
                <a16:creationId xmlns:a16="http://schemas.microsoft.com/office/drawing/2014/main" id="{D407CAC6-5064-4A89-A141-17687E9DA164}"/>
              </a:ext>
            </a:extLst>
          </p:cNvPr>
          <p:cNvSpPr txBox="1"/>
          <p:nvPr/>
        </p:nvSpPr>
        <p:spPr>
          <a:xfrm>
            <a:off x="530937" y="2288450"/>
            <a:ext cx="3726426" cy="307777"/>
          </a:xfrm>
          <a:prstGeom prst="rect">
            <a:avLst/>
          </a:prstGeom>
          <a:noFill/>
        </p:spPr>
        <p:txBody>
          <a:bodyPr wrap="square" rtlCol="0">
            <a:spAutoFit/>
          </a:bodyPr>
          <a:lstStyle/>
          <a:p>
            <a:r>
              <a:rPr lang="nl-NL" sz="1400" dirty="0"/>
              <a:t>DGSA present and </a:t>
            </a:r>
            <a:r>
              <a:rPr lang="nl-NL" sz="1400" dirty="0" err="1"/>
              <a:t>supporting</a:t>
            </a:r>
            <a:endParaRPr lang="nl-BE" sz="1400" dirty="0"/>
          </a:p>
        </p:txBody>
      </p:sp>
      <p:sp>
        <p:nvSpPr>
          <p:cNvPr id="13" name="Tekstvak 12">
            <a:extLst>
              <a:ext uri="{FF2B5EF4-FFF2-40B4-BE49-F238E27FC236}">
                <a16:creationId xmlns:a16="http://schemas.microsoft.com/office/drawing/2014/main" id="{1FEC4304-F057-421A-B935-182335782703}"/>
              </a:ext>
            </a:extLst>
          </p:cNvPr>
          <p:cNvSpPr txBox="1"/>
          <p:nvPr/>
        </p:nvSpPr>
        <p:spPr>
          <a:xfrm>
            <a:off x="520736" y="2649667"/>
            <a:ext cx="3677260" cy="1384995"/>
          </a:xfrm>
          <a:prstGeom prst="rect">
            <a:avLst/>
          </a:prstGeom>
          <a:noFill/>
        </p:spPr>
        <p:txBody>
          <a:bodyPr wrap="square" rtlCol="0">
            <a:spAutoFit/>
          </a:bodyPr>
          <a:lstStyle/>
          <a:p>
            <a:r>
              <a:rPr lang="nl-NL" sz="1400" dirty="0"/>
              <a:t>Long development </a:t>
            </a:r>
            <a:r>
              <a:rPr lang="nl-NL" sz="1400" dirty="0" err="1"/>
              <a:t>phase</a:t>
            </a:r>
            <a:r>
              <a:rPr lang="nl-NL" sz="1400" dirty="0"/>
              <a:t>, </a:t>
            </a:r>
            <a:r>
              <a:rPr lang="nl-NL" sz="1400" dirty="0" err="1"/>
              <a:t>justifying</a:t>
            </a:r>
            <a:r>
              <a:rPr lang="nl-NL" sz="1400" dirty="0"/>
              <a:t> and </a:t>
            </a:r>
            <a:r>
              <a:rPr lang="nl-NL" sz="1400" dirty="0" err="1"/>
              <a:t>including</a:t>
            </a:r>
            <a:r>
              <a:rPr lang="nl-NL" sz="1400" dirty="0"/>
              <a:t>: </a:t>
            </a:r>
          </a:p>
          <a:p>
            <a:pPr marL="285750" indent="-285750">
              <a:buFontTx/>
              <a:buChar char="-"/>
            </a:pPr>
            <a:r>
              <a:rPr lang="nl-NL" sz="1400" dirty="0"/>
              <a:t>UN-</a:t>
            </a:r>
            <a:r>
              <a:rPr lang="nl-NL" sz="1400" dirty="0" err="1"/>
              <a:t>testing</a:t>
            </a:r>
            <a:r>
              <a:rPr lang="nl-NL" sz="1400" dirty="0"/>
              <a:t> / </a:t>
            </a:r>
            <a:r>
              <a:rPr lang="nl-NL" sz="1400" dirty="0" err="1"/>
              <a:t>classification</a:t>
            </a:r>
            <a:r>
              <a:rPr lang="nl-NL" sz="1400" dirty="0"/>
              <a:t> of </a:t>
            </a:r>
            <a:r>
              <a:rPr lang="nl-NL" sz="1400" dirty="0" err="1"/>
              <a:t>dangerous</a:t>
            </a:r>
            <a:r>
              <a:rPr lang="nl-NL" sz="1400" dirty="0"/>
              <a:t> </a:t>
            </a:r>
            <a:r>
              <a:rPr lang="nl-NL" sz="1400" dirty="0" err="1"/>
              <a:t>properties</a:t>
            </a:r>
            <a:endParaRPr lang="nl-NL" sz="1400" dirty="0"/>
          </a:p>
          <a:p>
            <a:pPr marL="285750" indent="-285750">
              <a:buFontTx/>
              <a:buChar char="-"/>
            </a:pPr>
            <a:r>
              <a:rPr lang="nl-NL" sz="1400" dirty="0"/>
              <a:t>UN-</a:t>
            </a:r>
            <a:r>
              <a:rPr lang="nl-NL" sz="1400" dirty="0" err="1"/>
              <a:t>testing</a:t>
            </a:r>
            <a:r>
              <a:rPr lang="nl-NL" sz="1400" dirty="0"/>
              <a:t> of </a:t>
            </a:r>
            <a:r>
              <a:rPr lang="nl-NL" sz="1400" dirty="0" err="1"/>
              <a:t>packaging</a:t>
            </a:r>
            <a:endParaRPr lang="nl-NL" sz="1400" dirty="0"/>
          </a:p>
          <a:p>
            <a:pPr marL="285750" indent="-285750">
              <a:buFontTx/>
              <a:buChar char="-"/>
            </a:pPr>
            <a:r>
              <a:rPr lang="nl-NL" sz="1400" dirty="0" err="1"/>
              <a:t>Testing</a:t>
            </a:r>
            <a:r>
              <a:rPr lang="nl-NL" sz="1400" dirty="0"/>
              <a:t> </a:t>
            </a:r>
            <a:r>
              <a:rPr lang="nl-NL" sz="1400" dirty="0" err="1"/>
              <a:t>chemical</a:t>
            </a:r>
            <a:r>
              <a:rPr lang="nl-NL" sz="1400" dirty="0"/>
              <a:t> </a:t>
            </a:r>
            <a:r>
              <a:rPr lang="nl-NL" sz="1400" dirty="0" err="1"/>
              <a:t>compatibility</a:t>
            </a:r>
            <a:r>
              <a:rPr lang="nl-NL" sz="1400" dirty="0"/>
              <a:t>  </a:t>
            </a:r>
            <a:r>
              <a:rPr lang="nl-NL" sz="1400" dirty="0" err="1"/>
              <a:t>with</a:t>
            </a:r>
            <a:r>
              <a:rPr lang="nl-NL" sz="1400" dirty="0"/>
              <a:t> plastic</a:t>
            </a:r>
            <a:endParaRPr lang="nl-BE" sz="1400" dirty="0"/>
          </a:p>
        </p:txBody>
      </p:sp>
      <p:sp>
        <p:nvSpPr>
          <p:cNvPr id="15" name="Tekstvak 14">
            <a:extLst>
              <a:ext uri="{FF2B5EF4-FFF2-40B4-BE49-F238E27FC236}">
                <a16:creationId xmlns:a16="http://schemas.microsoft.com/office/drawing/2014/main" id="{68999E58-195A-4145-AFE9-AD7CA1BBCA39}"/>
              </a:ext>
            </a:extLst>
          </p:cNvPr>
          <p:cNvSpPr txBox="1"/>
          <p:nvPr/>
        </p:nvSpPr>
        <p:spPr>
          <a:xfrm>
            <a:off x="530937" y="4041223"/>
            <a:ext cx="3726426" cy="307777"/>
          </a:xfrm>
          <a:prstGeom prst="rect">
            <a:avLst/>
          </a:prstGeom>
          <a:noFill/>
        </p:spPr>
        <p:txBody>
          <a:bodyPr wrap="square" rtlCol="0">
            <a:spAutoFit/>
          </a:bodyPr>
          <a:lstStyle/>
          <a:p>
            <a:r>
              <a:rPr lang="nl-NL" sz="1400" dirty="0" err="1"/>
              <a:t>Exceptional</a:t>
            </a:r>
            <a:r>
              <a:rPr lang="nl-NL" sz="1400" dirty="0"/>
              <a:t> </a:t>
            </a:r>
            <a:r>
              <a:rPr lang="nl-NL" sz="1400" dirty="0" err="1"/>
              <a:t>use</a:t>
            </a:r>
            <a:r>
              <a:rPr lang="nl-NL" sz="1400" dirty="0"/>
              <a:t> of mixed </a:t>
            </a:r>
            <a:r>
              <a:rPr lang="nl-NL" sz="1400" dirty="0" err="1"/>
              <a:t>packaging</a:t>
            </a:r>
            <a:endParaRPr lang="nl-BE" sz="1400" dirty="0"/>
          </a:p>
        </p:txBody>
      </p:sp>
      <p:sp>
        <p:nvSpPr>
          <p:cNvPr id="17" name="Tekstvak 16">
            <a:extLst>
              <a:ext uri="{FF2B5EF4-FFF2-40B4-BE49-F238E27FC236}">
                <a16:creationId xmlns:a16="http://schemas.microsoft.com/office/drawing/2014/main" id="{C2932775-7C01-40F2-87AC-2775FD9505A6}"/>
              </a:ext>
            </a:extLst>
          </p:cNvPr>
          <p:cNvSpPr txBox="1"/>
          <p:nvPr/>
        </p:nvSpPr>
        <p:spPr>
          <a:xfrm>
            <a:off x="540772" y="4426099"/>
            <a:ext cx="3726426" cy="307777"/>
          </a:xfrm>
          <a:prstGeom prst="rect">
            <a:avLst/>
          </a:prstGeom>
          <a:noFill/>
        </p:spPr>
        <p:txBody>
          <a:bodyPr wrap="square" rIns="0" rtlCol="0">
            <a:spAutoFit/>
          </a:bodyPr>
          <a:lstStyle/>
          <a:p>
            <a:r>
              <a:rPr lang="nl-NL" sz="1400" dirty="0" err="1"/>
              <a:t>Staff</a:t>
            </a:r>
            <a:r>
              <a:rPr lang="nl-NL" sz="1400" dirty="0"/>
              <a:t> </a:t>
            </a:r>
            <a:r>
              <a:rPr lang="nl-NL" sz="1400" dirty="0" err="1"/>
              <a:t>trained</a:t>
            </a:r>
            <a:r>
              <a:rPr lang="nl-NL" sz="1400" dirty="0"/>
              <a:t> on  ADR</a:t>
            </a:r>
            <a:endParaRPr lang="nl-BE" sz="1400" dirty="0"/>
          </a:p>
        </p:txBody>
      </p:sp>
      <p:sp>
        <p:nvSpPr>
          <p:cNvPr id="19" name="Tekstvak 18">
            <a:extLst>
              <a:ext uri="{FF2B5EF4-FFF2-40B4-BE49-F238E27FC236}">
                <a16:creationId xmlns:a16="http://schemas.microsoft.com/office/drawing/2014/main" id="{B23E45C4-9D00-4F02-9028-6706D00F5F1B}"/>
              </a:ext>
            </a:extLst>
          </p:cNvPr>
          <p:cNvSpPr txBox="1"/>
          <p:nvPr/>
        </p:nvSpPr>
        <p:spPr>
          <a:xfrm>
            <a:off x="540772" y="4749762"/>
            <a:ext cx="3726426" cy="307777"/>
          </a:xfrm>
          <a:prstGeom prst="rect">
            <a:avLst/>
          </a:prstGeom>
          <a:noFill/>
        </p:spPr>
        <p:txBody>
          <a:bodyPr wrap="square" rIns="0" rtlCol="0">
            <a:spAutoFit/>
          </a:bodyPr>
          <a:lstStyle/>
          <a:p>
            <a:r>
              <a:rPr lang="nl-NL" sz="1400" dirty="0"/>
              <a:t>O</a:t>
            </a:r>
            <a:r>
              <a:rPr lang="nl-BE" sz="1400" dirty="0" err="1"/>
              <a:t>ptimized</a:t>
            </a:r>
            <a:r>
              <a:rPr lang="nl-BE" sz="1400" dirty="0"/>
              <a:t> </a:t>
            </a:r>
            <a:r>
              <a:rPr lang="nl-BE" sz="1400" dirty="0" err="1"/>
              <a:t>use</a:t>
            </a:r>
            <a:r>
              <a:rPr lang="nl-BE" sz="1400" dirty="0"/>
              <a:t> of standard </a:t>
            </a:r>
            <a:r>
              <a:rPr lang="nl-BE" sz="1400" dirty="0" err="1"/>
              <a:t>packaging</a:t>
            </a:r>
            <a:endParaRPr lang="nl-NL" sz="1400" dirty="0"/>
          </a:p>
        </p:txBody>
      </p:sp>
      <p:sp>
        <p:nvSpPr>
          <p:cNvPr id="21" name="Tekstvak 20">
            <a:extLst>
              <a:ext uri="{FF2B5EF4-FFF2-40B4-BE49-F238E27FC236}">
                <a16:creationId xmlns:a16="http://schemas.microsoft.com/office/drawing/2014/main" id="{BB5875EC-3011-4BD8-A197-625B54D43E05}"/>
              </a:ext>
            </a:extLst>
          </p:cNvPr>
          <p:cNvSpPr txBox="1"/>
          <p:nvPr/>
        </p:nvSpPr>
        <p:spPr>
          <a:xfrm>
            <a:off x="520736" y="5049456"/>
            <a:ext cx="3726426" cy="523220"/>
          </a:xfrm>
          <a:prstGeom prst="rect">
            <a:avLst/>
          </a:prstGeom>
          <a:noFill/>
        </p:spPr>
        <p:txBody>
          <a:bodyPr wrap="square" rIns="0" rtlCol="0">
            <a:spAutoFit/>
          </a:bodyPr>
          <a:lstStyle/>
          <a:p>
            <a:r>
              <a:rPr lang="nl-NL" sz="1400" dirty="0"/>
              <a:t>Generally a </a:t>
            </a:r>
            <a:r>
              <a:rPr lang="nl-NL" sz="1400" b="1" dirty="0" err="1"/>
              <a:t>limited</a:t>
            </a:r>
            <a:r>
              <a:rPr lang="nl-NL" sz="1400" b="1" dirty="0"/>
              <a:t> range </a:t>
            </a:r>
            <a:r>
              <a:rPr lang="nl-NL" sz="1400" dirty="0"/>
              <a:t>of </a:t>
            </a:r>
            <a:r>
              <a:rPr lang="nl-NL" sz="1400" dirty="0" err="1"/>
              <a:t>dangerous</a:t>
            </a:r>
            <a:r>
              <a:rPr lang="nl-NL" sz="1400" dirty="0"/>
              <a:t> </a:t>
            </a:r>
            <a:r>
              <a:rPr lang="nl-NL" sz="1400" dirty="0" err="1"/>
              <a:t>goods</a:t>
            </a:r>
            <a:r>
              <a:rPr lang="nl-NL" sz="1400" dirty="0"/>
              <a:t> </a:t>
            </a:r>
            <a:r>
              <a:rPr lang="nl-NL" sz="1400" dirty="0" err="1"/>
              <a:t>produced</a:t>
            </a:r>
            <a:endParaRPr lang="nl-BE" sz="1400" dirty="0"/>
          </a:p>
        </p:txBody>
      </p:sp>
      <p:sp>
        <p:nvSpPr>
          <p:cNvPr id="23" name="Tekstvak 22">
            <a:extLst>
              <a:ext uri="{FF2B5EF4-FFF2-40B4-BE49-F238E27FC236}">
                <a16:creationId xmlns:a16="http://schemas.microsoft.com/office/drawing/2014/main" id="{46398E10-B4D9-431F-802A-60A636CB5775}"/>
              </a:ext>
            </a:extLst>
          </p:cNvPr>
          <p:cNvSpPr txBox="1"/>
          <p:nvPr/>
        </p:nvSpPr>
        <p:spPr>
          <a:xfrm>
            <a:off x="580103" y="5763802"/>
            <a:ext cx="3726426" cy="338554"/>
          </a:xfrm>
          <a:prstGeom prst="rect">
            <a:avLst/>
          </a:prstGeom>
          <a:solidFill>
            <a:schemeClr val="accent1">
              <a:lumMod val="60000"/>
              <a:lumOff val="40000"/>
            </a:schemeClr>
          </a:solidFill>
        </p:spPr>
        <p:txBody>
          <a:bodyPr wrap="square" rIns="0" rtlCol="0">
            <a:spAutoFit/>
          </a:bodyPr>
          <a:lstStyle/>
          <a:p>
            <a:r>
              <a:rPr lang="nl-NL" sz="1600" b="1" dirty="0">
                <a:solidFill>
                  <a:schemeClr val="bg1"/>
                </a:solidFill>
                <a:latin typeface="Helvetica" panose="020B0604020202020204" pitchFamily="34" charset="0"/>
                <a:cs typeface="Helvetica" panose="020B0604020202020204" pitchFamily="34" charset="0"/>
              </a:rPr>
              <a:t>TRANSPORT</a:t>
            </a:r>
            <a:endParaRPr lang="nl-BE" sz="1600" b="1" dirty="0">
              <a:solidFill>
                <a:schemeClr val="bg1"/>
              </a:solidFill>
              <a:latin typeface="Helvetica" panose="020B0604020202020204" pitchFamily="34" charset="0"/>
              <a:cs typeface="Helvetica" panose="020B0604020202020204" pitchFamily="34" charset="0"/>
            </a:endParaRPr>
          </a:p>
        </p:txBody>
      </p:sp>
      <p:sp>
        <p:nvSpPr>
          <p:cNvPr id="24" name="Tekstvak 23">
            <a:extLst>
              <a:ext uri="{FF2B5EF4-FFF2-40B4-BE49-F238E27FC236}">
                <a16:creationId xmlns:a16="http://schemas.microsoft.com/office/drawing/2014/main" id="{D98772A6-4177-4CD5-AEB3-002B6B8932BA}"/>
              </a:ext>
            </a:extLst>
          </p:cNvPr>
          <p:cNvSpPr txBox="1"/>
          <p:nvPr/>
        </p:nvSpPr>
        <p:spPr>
          <a:xfrm>
            <a:off x="580103" y="6131580"/>
            <a:ext cx="3726426" cy="523220"/>
          </a:xfrm>
          <a:prstGeom prst="rect">
            <a:avLst/>
          </a:prstGeom>
          <a:noFill/>
        </p:spPr>
        <p:txBody>
          <a:bodyPr wrap="square" rtlCol="0">
            <a:spAutoFit/>
          </a:bodyPr>
          <a:lstStyle/>
          <a:p>
            <a:r>
              <a:rPr lang="nl-NL" sz="1400" dirty="0"/>
              <a:t>Simple </a:t>
            </a:r>
            <a:r>
              <a:rPr lang="nl-NL" sz="1400" dirty="0" err="1"/>
              <a:t>application</a:t>
            </a:r>
            <a:r>
              <a:rPr lang="nl-NL" sz="1400" dirty="0"/>
              <a:t> of </a:t>
            </a:r>
            <a:r>
              <a:rPr lang="nl-NL" sz="1400" dirty="0" err="1"/>
              <a:t>numerical</a:t>
            </a:r>
            <a:r>
              <a:rPr lang="nl-NL" sz="1400" dirty="0"/>
              <a:t> list of </a:t>
            </a:r>
            <a:r>
              <a:rPr lang="nl-NL" sz="1400" dirty="0" err="1"/>
              <a:t>dangerous</a:t>
            </a:r>
            <a:r>
              <a:rPr lang="nl-NL" sz="1400" dirty="0"/>
              <a:t> </a:t>
            </a:r>
            <a:r>
              <a:rPr lang="nl-NL" sz="1400" dirty="0" err="1"/>
              <a:t>goods</a:t>
            </a:r>
            <a:r>
              <a:rPr lang="nl-NL" sz="1400" dirty="0"/>
              <a:t> and </a:t>
            </a:r>
            <a:r>
              <a:rPr lang="nl-NL" sz="1400" dirty="0" err="1"/>
              <a:t>general</a:t>
            </a:r>
            <a:r>
              <a:rPr lang="nl-NL" sz="1400" dirty="0"/>
              <a:t> ADR- </a:t>
            </a:r>
            <a:r>
              <a:rPr lang="nl-NL" sz="1400" dirty="0" err="1"/>
              <a:t>requirements</a:t>
            </a:r>
            <a:endParaRPr lang="nl-BE" sz="1400" dirty="0"/>
          </a:p>
        </p:txBody>
      </p:sp>
      <p:sp>
        <p:nvSpPr>
          <p:cNvPr id="26" name="Tekstvak 25">
            <a:extLst>
              <a:ext uri="{FF2B5EF4-FFF2-40B4-BE49-F238E27FC236}">
                <a16:creationId xmlns:a16="http://schemas.microsoft.com/office/drawing/2014/main" id="{D2F15C3E-9BA3-4B6A-930F-2C0A504DF19B}"/>
              </a:ext>
            </a:extLst>
          </p:cNvPr>
          <p:cNvSpPr txBox="1"/>
          <p:nvPr/>
        </p:nvSpPr>
        <p:spPr>
          <a:xfrm>
            <a:off x="688636" y="385882"/>
            <a:ext cx="3509360" cy="707886"/>
          </a:xfrm>
          <a:prstGeom prst="rect">
            <a:avLst/>
          </a:prstGeom>
          <a:solidFill>
            <a:schemeClr val="accent1"/>
          </a:solidFill>
        </p:spPr>
        <p:txBody>
          <a:bodyPr wrap="square" rIns="0" rtlCol="0">
            <a:spAutoFit/>
          </a:bodyPr>
          <a:lstStyle/>
          <a:p>
            <a:r>
              <a:rPr lang="nl-NL" sz="2000" b="1" dirty="0">
                <a:solidFill>
                  <a:schemeClr val="bg1"/>
                </a:solidFill>
                <a:latin typeface="Helvetica" panose="020B0604020202020204" pitchFamily="34" charset="0"/>
                <a:cs typeface="Helvetica" panose="020B0604020202020204" pitchFamily="34" charset="0"/>
              </a:rPr>
              <a:t>COMMERCIAL STATUS</a:t>
            </a:r>
          </a:p>
          <a:p>
            <a:r>
              <a:rPr lang="nl-BE" sz="2000" b="1" dirty="0">
                <a:solidFill>
                  <a:schemeClr val="bg1"/>
                </a:solidFill>
                <a:latin typeface="Helvetica" panose="020B0604020202020204" pitchFamily="34" charset="0"/>
                <a:cs typeface="Helvetica" panose="020B0604020202020204" pitchFamily="34" charset="0"/>
              </a:rPr>
              <a:t>100 % ADR</a:t>
            </a:r>
          </a:p>
        </p:txBody>
      </p:sp>
      <p:sp>
        <p:nvSpPr>
          <p:cNvPr id="28" name="Tekstvak 27">
            <a:extLst>
              <a:ext uri="{FF2B5EF4-FFF2-40B4-BE49-F238E27FC236}">
                <a16:creationId xmlns:a16="http://schemas.microsoft.com/office/drawing/2014/main" id="{C7D3CD6C-75B0-4DF9-9958-C970147CD3AF}"/>
              </a:ext>
            </a:extLst>
          </p:cNvPr>
          <p:cNvSpPr txBox="1"/>
          <p:nvPr/>
        </p:nvSpPr>
        <p:spPr>
          <a:xfrm>
            <a:off x="4395020" y="385882"/>
            <a:ext cx="3613732" cy="707886"/>
          </a:xfrm>
          <a:prstGeom prst="rect">
            <a:avLst/>
          </a:prstGeom>
          <a:solidFill>
            <a:schemeClr val="accent1"/>
          </a:solidFill>
        </p:spPr>
        <p:txBody>
          <a:bodyPr wrap="square" rIns="0" rtlCol="0">
            <a:spAutoFit/>
          </a:bodyPr>
          <a:lstStyle/>
          <a:p>
            <a:r>
              <a:rPr lang="nl-NL" sz="2000" b="1" dirty="0">
                <a:solidFill>
                  <a:schemeClr val="bg1"/>
                </a:solidFill>
                <a:latin typeface="Helvetica" panose="020B0604020202020204" pitchFamily="34" charset="0"/>
                <a:cs typeface="Helvetica" panose="020B0604020202020204" pitchFamily="34" charset="0"/>
              </a:rPr>
              <a:t>User STATUS</a:t>
            </a:r>
          </a:p>
          <a:p>
            <a:r>
              <a:rPr lang="nl-NL" sz="2000" b="1" dirty="0">
                <a:solidFill>
                  <a:schemeClr val="bg1"/>
                </a:solidFill>
                <a:latin typeface="Helvetica" panose="020B0604020202020204" pitchFamily="34" charset="0"/>
                <a:cs typeface="Helvetica" panose="020B0604020202020204" pitchFamily="34" charset="0"/>
              </a:rPr>
              <a:t>0 % ADR</a:t>
            </a:r>
            <a:endParaRPr lang="nl-BE" sz="2000" b="1" dirty="0">
              <a:solidFill>
                <a:schemeClr val="bg1"/>
              </a:solidFill>
              <a:latin typeface="Helvetica" panose="020B0604020202020204" pitchFamily="34" charset="0"/>
              <a:cs typeface="Helvetica" panose="020B0604020202020204" pitchFamily="34" charset="0"/>
            </a:endParaRPr>
          </a:p>
        </p:txBody>
      </p:sp>
      <p:sp>
        <p:nvSpPr>
          <p:cNvPr id="30" name="Tekstvak 29">
            <a:extLst>
              <a:ext uri="{FF2B5EF4-FFF2-40B4-BE49-F238E27FC236}">
                <a16:creationId xmlns:a16="http://schemas.microsoft.com/office/drawing/2014/main" id="{CCC148A7-CABE-47CB-AB9A-826EE953B509}"/>
              </a:ext>
            </a:extLst>
          </p:cNvPr>
          <p:cNvSpPr txBox="1"/>
          <p:nvPr/>
        </p:nvSpPr>
        <p:spPr>
          <a:xfrm>
            <a:off x="8121446" y="400177"/>
            <a:ext cx="3922916" cy="707886"/>
          </a:xfrm>
          <a:prstGeom prst="rect">
            <a:avLst/>
          </a:prstGeom>
          <a:solidFill>
            <a:schemeClr val="tx2"/>
          </a:solidFill>
        </p:spPr>
        <p:txBody>
          <a:bodyPr wrap="square" rIns="0" rtlCol="0">
            <a:spAutoFit/>
          </a:bodyPr>
          <a:lstStyle/>
          <a:p>
            <a:r>
              <a:rPr lang="nl-NL" sz="2000" b="1" dirty="0">
                <a:solidFill>
                  <a:schemeClr val="bg1"/>
                </a:solidFill>
                <a:latin typeface="Helvetica" panose="020B0604020202020204" pitchFamily="34" charset="0"/>
                <a:cs typeface="Helvetica" panose="020B0604020202020204" pitchFamily="34" charset="0"/>
              </a:rPr>
              <a:t>WASTE STATUS</a:t>
            </a:r>
          </a:p>
          <a:p>
            <a:r>
              <a:rPr lang="nl-NL" sz="2000" b="1" dirty="0">
                <a:solidFill>
                  <a:schemeClr val="bg1"/>
                </a:solidFill>
                <a:latin typeface="Helvetica" panose="020B0604020202020204" pitchFamily="34" charset="0"/>
                <a:cs typeface="Helvetica" panose="020B0604020202020204" pitchFamily="34" charset="0"/>
              </a:rPr>
              <a:t>X? % ADR</a:t>
            </a:r>
            <a:endParaRPr lang="nl-BE" sz="2000" b="1" dirty="0">
              <a:solidFill>
                <a:schemeClr val="bg1"/>
              </a:solidFill>
              <a:latin typeface="Helvetica" panose="020B0604020202020204" pitchFamily="34" charset="0"/>
              <a:cs typeface="Helvetica" panose="020B0604020202020204" pitchFamily="34" charset="0"/>
            </a:endParaRPr>
          </a:p>
        </p:txBody>
      </p:sp>
      <p:sp>
        <p:nvSpPr>
          <p:cNvPr id="32" name="Tekstvak 31">
            <a:extLst>
              <a:ext uri="{FF2B5EF4-FFF2-40B4-BE49-F238E27FC236}">
                <a16:creationId xmlns:a16="http://schemas.microsoft.com/office/drawing/2014/main" id="{DB9D71BD-9AD0-4D06-AE11-36366F462779}"/>
              </a:ext>
            </a:extLst>
          </p:cNvPr>
          <p:cNvSpPr txBox="1"/>
          <p:nvPr/>
        </p:nvSpPr>
        <p:spPr>
          <a:xfrm>
            <a:off x="4395019" y="1304394"/>
            <a:ext cx="3613733" cy="366130"/>
          </a:xfrm>
          <a:prstGeom prst="rect">
            <a:avLst/>
          </a:prstGeom>
          <a:solidFill>
            <a:schemeClr val="accent1">
              <a:lumMod val="60000"/>
              <a:lumOff val="40000"/>
            </a:schemeClr>
          </a:solidFill>
        </p:spPr>
        <p:txBody>
          <a:bodyPr wrap="square" rtlCol="0">
            <a:spAutoFit/>
          </a:bodyPr>
          <a:lstStyle/>
          <a:p>
            <a:r>
              <a:rPr lang="nl-NL" b="1" dirty="0">
                <a:solidFill>
                  <a:schemeClr val="bg1"/>
                </a:solidFill>
                <a:latin typeface="Helvetica" panose="020B0604020202020204" pitchFamily="34" charset="0"/>
                <a:cs typeface="Helvetica" panose="020B0604020202020204" pitchFamily="34" charset="0"/>
              </a:rPr>
              <a:t>INDUSTRIAL USER</a:t>
            </a:r>
            <a:endParaRPr lang="nl-BE" b="1" dirty="0">
              <a:solidFill>
                <a:schemeClr val="bg1"/>
              </a:solidFill>
              <a:latin typeface="Helvetica" panose="020B0604020202020204" pitchFamily="34" charset="0"/>
              <a:cs typeface="Helvetica" panose="020B0604020202020204" pitchFamily="34" charset="0"/>
            </a:endParaRPr>
          </a:p>
        </p:txBody>
      </p:sp>
      <p:sp>
        <p:nvSpPr>
          <p:cNvPr id="34" name="Tekstvak 33">
            <a:extLst>
              <a:ext uri="{FF2B5EF4-FFF2-40B4-BE49-F238E27FC236}">
                <a16:creationId xmlns:a16="http://schemas.microsoft.com/office/drawing/2014/main" id="{3674413D-ED8D-41E7-B8F5-42D5F3FEC64B}"/>
              </a:ext>
            </a:extLst>
          </p:cNvPr>
          <p:cNvSpPr txBox="1"/>
          <p:nvPr/>
        </p:nvSpPr>
        <p:spPr>
          <a:xfrm>
            <a:off x="4365521" y="1854002"/>
            <a:ext cx="3726426" cy="307777"/>
          </a:xfrm>
          <a:prstGeom prst="rect">
            <a:avLst/>
          </a:prstGeom>
          <a:noFill/>
        </p:spPr>
        <p:txBody>
          <a:bodyPr wrap="square" rtlCol="0">
            <a:spAutoFit/>
          </a:bodyPr>
          <a:lstStyle/>
          <a:p>
            <a:r>
              <a:rPr lang="nl-NL" sz="1400" dirty="0"/>
              <a:t>SDS </a:t>
            </a:r>
            <a:r>
              <a:rPr lang="nl-NL" sz="1400" dirty="0" err="1"/>
              <a:t>provided</a:t>
            </a:r>
            <a:r>
              <a:rPr lang="nl-NL" sz="1400" dirty="0"/>
              <a:t> but NO info on Waste</a:t>
            </a:r>
            <a:endParaRPr lang="nl-BE" sz="1400" dirty="0"/>
          </a:p>
        </p:txBody>
      </p:sp>
      <p:sp>
        <p:nvSpPr>
          <p:cNvPr id="36" name="Tekstvak 35">
            <a:extLst>
              <a:ext uri="{FF2B5EF4-FFF2-40B4-BE49-F238E27FC236}">
                <a16:creationId xmlns:a16="http://schemas.microsoft.com/office/drawing/2014/main" id="{CB208056-C003-47EA-B7BA-361AFA30A10C}"/>
              </a:ext>
            </a:extLst>
          </p:cNvPr>
          <p:cNvSpPr txBox="1"/>
          <p:nvPr/>
        </p:nvSpPr>
        <p:spPr>
          <a:xfrm>
            <a:off x="4345857" y="2245988"/>
            <a:ext cx="3726426" cy="307777"/>
          </a:xfrm>
          <a:prstGeom prst="rect">
            <a:avLst/>
          </a:prstGeom>
          <a:noFill/>
        </p:spPr>
        <p:txBody>
          <a:bodyPr wrap="square" rtlCol="0">
            <a:spAutoFit/>
          </a:bodyPr>
          <a:lstStyle/>
          <a:p>
            <a:r>
              <a:rPr lang="nl-NL" sz="1400" dirty="0"/>
              <a:t>DGSA present and </a:t>
            </a:r>
            <a:r>
              <a:rPr lang="nl-NL" sz="1400" dirty="0" err="1"/>
              <a:t>supporting</a:t>
            </a:r>
            <a:endParaRPr lang="nl-BE" sz="1400" dirty="0"/>
          </a:p>
        </p:txBody>
      </p:sp>
      <p:sp>
        <p:nvSpPr>
          <p:cNvPr id="37" name="Tekstvak 36">
            <a:extLst>
              <a:ext uri="{FF2B5EF4-FFF2-40B4-BE49-F238E27FC236}">
                <a16:creationId xmlns:a16="http://schemas.microsoft.com/office/drawing/2014/main" id="{A5E67130-E55F-4AA0-B603-34A3FFE302C1}"/>
              </a:ext>
            </a:extLst>
          </p:cNvPr>
          <p:cNvSpPr txBox="1"/>
          <p:nvPr/>
        </p:nvSpPr>
        <p:spPr>
          <a:xfrm>
            <a:off x="4367896" y="2980420"/>
            <a:ext cx="3726426" cy="784830"/>
          </a:xfrm>
          <a:prstGeom prst="rect">
            <a:avLst/>
          </a:prstGeom>
          <a:solidFill>
            <a:schemeClr val="accent1">
              <a:lumMod val="60000"/>
              <a:lumOff val="40000"/>
            </a:schemeClr>
          </a:solidFill>
        </p:spPr>
        <p:txBody>
          <a:bodyPr wrap="square" rtlCol="0">
            <a:spAutoFit/>
          </a:bodyPr>
          <a:lstStyle/>
          <a:p>
            <a:r>
              <a:rPr lang="nl-NL" sz="1500" b="1" dirty="0">
                <a:solidFill>
                  <a:schemeClr val="bg1"/>
                </a:solidFill>
                <a:latin typeface="Helvetica" panose="020B0604020202020204" pitchFamily="34" charset="0"/>
                <a:cs typeface="Helvetica" panose="020B0604020202020204" pitchFamily="34" charset="0"/>
              </a:rPr>
              <a:t>COMMERCIAL USER WITHOUT (e.g. Labs) OR WITH TRANSPORT (e.g. Yards)</a:t>
            </a:r>
            <a:endParaRPr lang="nl-BE" sz="1500" b="1" dirty="0">
              <a:solidFill>
                <a:schemeClr val="bg1"/>
              </a:solidFill>
              <a:latin typeface="Helvetica" panose="020B0604020202020204" pitchFamily="34" charset="0"/>
              <a:cs typeface="Helvetica" panose="020B0604020202020204" pitchFamily="34" charset="0"/>
            </a:endParaRPr>
          </a:p>
        </p:txBody>
      </p:sp>
      <p:sp>
        <p:nvSpPr>
          <p:cNvPr id="39" name="Tekstvak 38">
            <a:extLst>
              <a:ext uri="{FF2B5EF4-FFF2-40B4-BE49-F238E27FC236}">
                <a16:creationId xmlns:a16="http://schemas.microsoft.com/office/drawing/2014/main" id="{5E70083F-E3ED-4139-8D86-57D30DE7FDD8}"/>
              </a:ext>
            </a:extLst>
          </p:cNvPr>
          <p:cNvSpPr txBox="1"/>
          <p:nvPr/>
        </p:nvSpPr>
        <p:spPr>
          <a:xfrm>
            <a:off x="4355689" y="2456550"/>
            <a:ext cx="3726426" cy="307777"/>
          </a:xfrm>
          <a:prstGeom prst="rect">
            <a:avLst/>
          </a:prstGeom>
          <a:noFill/>
        </p:spPr>
        <p:txBody>
          <a:bodyPr wrap="square" rtlCol="0">
            <a:spAutoFit/>
          </a:bodyPr>
          <a:lstStyle/>
          <a:p>
            <a:r>
              <a:rPr lang="nl-NL" sz="1400" dirty="0" err="1"/>
              <a:t>Envi</a:t>
            </a:r>
            <a:r>
              <a:rPr lang="nl-NL" sz="1400" dirty="0"/>
              <a:t> &amp; </a:t>
            </a:r>
            <a:r>
              <a:rPr lang="nl-NL" sz="1400" dirty="0" err="1"/>
              <a:t>safety&amp;health</a:t>
            </a:r>
            <a:r>
              <a:rPr lang="nl-NL" sz="1400" dirty="0"/>
              <a:t> </a:t>
            </a:r>
            <a:r>
              <a:rPr lang="nl-NL" sz="1400" dirty="0" err="1"/>
              <a:t>rules</a:t>
            </a:r>
            <a:r>
              <a:rPr lang="nl-NL" sz="1400" dirty="0"/>
              <a:t> &gt;&gt;&gt; </a:t>
            </a:r>
            <a:r>
              <a:rPr lang="nl-NL" sz="1400" dirty="0" err="1"/>
              <a:t>other</a:t>
            </a:r>
            <a:r>
              <a:rPr lang="nl-NL" sz="1400" dirty="0"/>
              <a:t> </a:t>
            </a:r>
            <a:r>
              <a:rPr lang="nl-NL" sz="1400" dirty="0" err="1"/>
              <a:t>rules</a:t>
            </a:r>
            <a:endParaRPr lang="nl-BE" sz="1400" dirty="0"/>
          </a:p>
        </p:txBody>
      </p:sp>
      <p:sp>
        <p:nvSpPr>
          <p:cNvPr id="41" name="Tekstvak 40">
            <a:extLst>
              <a:ext uri="{FF2B5EF4-FFF2-40B4-BE49-F238E27FC236}">
                <a16:creationId xmlns:a16="http://schemas.microsoft.com/office/drawing/2014/main" id="{14F77F35-59C4-4A87-A4FD-B3975C9679CC}"/>
              </a:ext>
            </a:extLst>
          </p:cNvPr>
          <p:cNvSpPr txBox="1"/>
          <p:nvPr/>
        </p:nvSpPr>
        <p:spPr>
          <a:xfrm>
            <a:off x="4345857" y="3860256"/>
            <a:ext cx="3726426" cy="307777"/>
          </a:xfrm>
          <a:prstGeom prst="rect">
            <a:avLst/>
          </a:prstGeom>
          <a:noFill/>
        </p:spPr>
        <p:txBody>
          <a:bodyPr wrap="square" rtlCol="0">
            <a:spAutoFit/>
          </a:bodyPr>
          <a:lstStyle/>
          <a:p>
            <a:r>
              <a:rPr lang="nl-NL" sz="1400" dirty="0"/>
              <a:t>SDS </a:t>
            </a:r>
            <a:r>
              <a:rPr lang="nl-NL" sz="1400" dirty="0" err="1"/>
              <a:t>provided</a:t>
            </a:r>
            <a:r>
              <a:rPr lang="nl-NL" sz="1400" dirty="0"/>
              <a:t> but NO info on Waste</a:t>
            </a:r>
            <a:endParaRPr lang="nl-BE" sz="1400" dirty="0"/>
          </a:p>
        </p:txBody>
      </p:sp>
      <p:sp>
        <p:nvSpPr>
          <p:cNvPr id="43" name="Tekstvak 42">
            <a:extLst>
              <a:ext uri="{FF2B5EF4-FFF2-40B4-BE49-F238E27FC236}">
                <a16:creationId xmlns:a16="http://schemas.microsoft.com/office/drawing/2014/main" id="{01E4F126-471F-417C-8BDE-2E8736B126B1}"/>
              </a:ext>
            </a:extLst>
          </p:cNvPr>
          <p:cNvSpPr txBox="1"/>
          <p:nvPr/>
        </p:nvSpPr>
        <p:spPr>
          <a:xfrm>
            <a:off x="4345857" y="4278839"/>
            <a:ext cx="3726426" cy="307777"/>
          </a:xfrm>
          <a:prstGeom prst="rect">
            <a:avLst/>
          </a:prstGeom>
          <a:noFill/>
        </p:spPr>
        <p:txBody>
          <a:bodyPr wrap="square" rtlCol="0">
            <a:spAutoFit/>
          </a:bodyPr>
          <a:lstStyle/>
          <a:p>
            <a:r>
              <a:rPr lang="nl-NL" sz="1400" dirty="0"/>
              <a:t>DGSA present and </a:t>
            </a:r>
            <a:r>
              <a:rPr lang="nl-NL" sz="1400" dirty="0" err="1"/>
              <a:t>supporting</a:t>
            </a:r>
            <a:endParaRPr lang="nl-BE" sz="1400" dirty="0"/>
          </a:p>
        </p:txBody>
      </p:sp>
      <p:sp>
        <p:nvSpPr>
          <p:cNvPr id="59" name="Tekstvak 58">
            <a:extLst>
              <a:ext uri="{FF2B5EF4-FFF2-40B4-BE49-F238E27FC236}">
                <a16:creationId xmlns:a16="http://schemas.microsoft.com/office/drawing/2014/main" id="{31EEB540-4426-436C-952F-869BE4B724A8}"/>
              </a:ext>
            </a:extLst>
          </p:cNvPr>
          <p:cNvSpPr txBox="1"/>
          <p:nvPr/>
        </p:nvSpPr>
        <p:spPr>
          <a:xfrm>
            <a:off x="4395020" y="5311066"/>
            <a:ext cx="3726426" cy="338554"/>
          </a:xfrm>
          <a:prstGeom prst="rect">
            <a:avLst/>
          </a:prstGeom>
          <a:solidFill>
            <a:schemeClr val="accent1">
              <a:lumMod val="60000"/>
              <a:lumOff val="40000"/>
            </a:schemeClr>
          </a:solidFill>
        </p:spPr>
        <p:txBody>
          <a:bodyPr wrap="square" rtlCol="0">
            <a:spAutoFit/>
          </a:bodyPr>
          <a:lstStyle/>
          <a:p>
            <a:r>
              <a:rPr lang="nl-NL" sz="1600" b="1" dirty="0">
                <a:solidFill>
                  <a:schemeClr val="bg1"/>
                </a:solidFill>
                <a:latin typeface="Helvetica" panose="020B0604020202020204" pitchFamily="34" charset="0"/>
                <a:cs typeface="Helvetica" panose="020B0604020202020204" pitchFamily="34" charset="0"/>
              </a:rPr>
              <a:t>PRIVATE USER</a:t>
            </a:r>
            <a:endParaRPr lang="nl-BE" sz="1600" b="1" dirty="0">
              <a:solidFill>
                <a:schemeClr val="bg1"/>
              </a:solidFill>
              <a:latin typeface="Helvetica" panose="020B0604020202020204" pitchFamily="34" charset="0"/>
              <a:cs typeface="Helvetica" panose="020B0604020202020204" pitchFamily="34" charset="0"/>
            </a:endParaRPr>
          </a:p>
        </p:txBody>
      </p:sp>
      <p:sp>
        <p:nvSpPr>
          <p:cNvPr id="61" name="Tekstvak 60">
            <a:extLst>
              <a:ext uri="{FF2B5EF4-FFF2-40B4-BE49-F238E27FC236}">
                <a16:creationId xmlns:a16="http://schemas.microsoft.com/office/drawing/2014/main" id="{B50761BF-1BCC-4202-B51E-659A1F6328FC}"/>
              </a:ext>
            </a:extLst>
          </p:cNvPr>
          <p:cNvSpPr txBox="1"/>
          <p:nvPr/>
        </p:nvSpPr>
        <p:spPr>
          <a:xfrm>
            <a:off x="4345857" y="4639288"/>
            <a:ext cx="3726426" cy="523220"/>
          </a:xfrm>
          <a:prstGeom prst="rect">
            <a:avLst/>
          </a:prstGeom>
          <a:noFill/>
        </p:spPr>
        <p:txBody>
          <a:bodyPr wrap="square" rtlCol="0">
            <a:spAutoFit/>
          </a:bodyPr>
          <a:lstStyle/>
          <a:p>
            <a:r>
              <a:rPr lang="nl-NL" sz="1400" dirty="0" err="1"/>
              <a:t>Environmental</a:t>
            </a:r>
            <a:r>
              <a:rPr lang="nl-NL" sz="1400" dirty="0"/>
              <a:t> &amp;</a:t>
            </a:r>
            <a:r>
              <a:rPr lang="nl-NL" sz="1400" dirty="0" err="1"/>
              <a:t>safety&amp;health</a:t>
            </a:r>
            <a:r>
              <a:rPr lang="nl-NL" sz="1400" dirty="0"/>
              <a:t> </a:t>
            </a:r>
            <a:r>
              <a:rPr lang="nl-NL" sz="1400" dirty="0" err="1"/>
              <a:t>rules</a:t>
            </a:r>
            <a:r>
              <a:rPr lang="nl-NL" sz="1400" dirty="0"/>
              <a:t> &gt;&gt;&gt; </a:t>
            </a:r>
            <a:r>
              <a:rPr lang="nl-NL" sz="1400" dirty="0" err="1"/>
              <a:t>other</a:t>
            </a:r>
            <a:r>
              <a:rPr lang="nl-NL" sz="1400" dirty="0"/>
              <a:t> </a:t>
            </a:r>
            <a:r>
              <a:rPr lang="nl-NL" sz="1400" dirty="0" err="1"/>
              <a:t>rules</a:t>
            </a:r>
            <a:endParaRPr lang="nl-BE" sz="1400" dirty="0"/>
          </a:p>
        </p:txBody>
      </p:sp>
      <p:sp>
        <p:nvSpPr>
          <p:cNvPr id="63" name="Tekstvak 62">
            <a:extLst>
              <a:ext uri="{FF2B5EF4-FFF2-40B4-BE49-F238E27FC236}">
                <a16:creationId xmlns:a16="http://schemas.microsoft.com/office/drawing/2014/main" id="{9C79E876-A9CE-4796-9BD1-83396EB58085}"/>
              </a:ext>
            </a:extLst>
          </p:cNvPr>
          <p:cNvSpPr txBox="1"/>
          <p:nvPr/>
        </p:nvSpPr>
        <p:spPr>
          <a:xfrm>
            <a:off x="4355689" y="5737561"/>
            <a:ext cx="3726426" cy="307777"/>
          </a:xfrm>
          <a:prstGeom prst="rect">
            <a:avLst/>
          </a:prstGeom>
          <a:noFill/>
        </p:spPr>
        <p:txBody>
          <a:bodyPr wrap="square" rtlCol="0">
            <a:spAutoFit/>
          </a:bodyPr>
          <a:lstStyle/>
          <a:p>
            <a:r>
              <a:rPr lang="nl-NL" sz="1400" dirty="0" err="1"/>
              <a:t>Only</a:t>
            </a:r>
            <a:r>
              <a:rPr lang="nl-NL" sz="1400" dirty="0"/>
              <a:t> CLP-information is </a:t>
            </a:r>
            <a:r>
              <a:rPr lang="nl-NL" sz="1400" dirty="0" err="1"/>
              <a:t>available</a:t>
            </a:r>
            <a:endParaRPr lang="nl-BE" sz="1400" dirty="0"/>
          </a:p>
        </p:txBody>
      </p:sp>
      <p:sp>
        <p:nvSpPr>
          <p:cNvPr id="65" name="Tekstvak 64">
            <a:extLst>
              <a:ext uri="{FF2B5EF4-FFF2-40B4-BE49-F238E27FC236}">
                <a16:creationId xmlns:a16="http://schemas.microsoft.com/office/drawing/2014/main" id="{0BC9D6E7-5FE8-4139-BCB4-1ABF7D7A2039}"/>
              </a:ext>
            </a:extLst>
          </p:cNvPr>
          <p:cNvSpPr txBox="1"/>
          <p:nvPr/>
        </p:nvSpPr>
        <p:spPr>
          <a:xfrm>
            <a:off x="8121445" y="1298971"/>
            <a:ext cx="4070555" cy="369332"/>
          </a:xfrm>
          <a:prstGeom prst="rect">
            <a:avLst/>
          </a:prstGeom>
          <a:solidFill>
            <a:schemeClr val="accent1">
              <a:lumMod val="60000"/>
              <a:lumOff val="40000"/>
            </a:schemeClr>
          </a:solidFill>
        </p:spPr>
        <p:txBody>
          <a:bodyPr wrap="square" rtlCol="0">
            <a:spAutoFit/>
          </a:bodyPr>
          <a:lstStyle/>
          <a:p>
            <a:r>
              <a:rPr lang="nl-NL" b="1" dirty="0">
                <a:solidFill>
                  <a:schemeClr val="bg1"/>
                </a:solidFill>
              </a:rPr>
              <a:t>P</a:t>
            </a:r>
            <a:r>
              <a:rPr lang="nl-BE" b="1" dirty="0">
                <a:solidFill>
                  <a:schemeClr val="bg1"/>
                </a:solidFill>
              </a:rPr>
              <a:t>RODUCER(generator)/SHIPPER/PACKER</a:t>
            </a:r>
            <a:endParaRPr lang="nl-NL" b="1" dirty="0">
              <a:solidFill>
                <a:schemeClr val="bg1"/>
              </a:solidFill>
            </a:endParaRPr>
          </a:p>
        </p:txBody>
      </p:sp>
      <p:sp>
        <p:nvSpPr>
          <p:cNvPr id="67" name="Tekstvak 66">
            <a:extLst>
              <a:ext uri="{FF2B5EF4-FFF2-40B4-BE49-F238E27FC236}">
                <a16:creationId xmlns:a16="http://schemas.microsoft.com/office/drawing/2014/main" id="{33F9A54E-9ED1-41A1-96F9-A9F7F03C0189}"/>
              </a:ext>
            </a:extLst>
          </p:cNvPr>
          <p:cNvSpPr txBox="1"/>
          <p:nvPr/>
        </p:nvSpPr>
        <p:spPr>
          <a:xfrm>
            <a:off x="8150938" y="1690381"/>
            <a:ext cx="3893423" cy="523220"/>
          </a:xfrm>
          <a:prstGeom prst="rect">
            <a:avLst/>
          </a:prstGeom>
          <a:noFill/>
        </p:spPr>
        <p:txBody>
          <a:bodyPr wrap="square" rtlCol="0">
            <a:spAutoFit/>
          </a:bodyPr>
          <a:lstStyle/>
          <a:p>
            <a:r>
              <a:rPr lang="nl-NL" sz="1400" dirty="0"/>
              <a:t>SDS is </a:t>
            </a:r>
            <a:r>
              <a:rPr lang="nl-NL" sz="1400" dirty="0" err="1"/>
              <a:t>generally</a:t>
            </a:r>
            <a:r>
              <a:rPr lang="nl-NL" sz="1400" dirty="0"/>
              <a:t> missing for waste and </a:t>
            </a:r>
            <a:r>
              <a:rPr lang="nl-NL" sz="1400" dirty="0" err="1"/>
              <a:t>always</a:t>
            </a:r>
            <a:r>
              <a:rPr lang="nl-NL" sz="1400" dirty="0"/>
              <a:t> for mixtures </a:t>
            </a:r>
            <a:endParaRPr lang="nl-BE" sz="1400" dirty="0"/>
          </a:p>
        </p:txBody>
      </p:sp>
      <p:sp>
        <p:nvSpPr>
          <p:cNvPr id="69" name="Tekstvak 68">
            <a:extLst>
              <a:ext uri="{FF2B5EF4-FFF2-40B4-BE49-F238E27FC236}">
                <a16:creationId xmlns:a16="http://schemas.microsoft.com/office/drawing/2014/main" id="{844B17C7-B982-48F2-89DA-A5EAF462F178}"/>
              </a:ext>
            </a:extLst>
          </p:cNvPr>
          <p:cNvSpPr txBox="1"/>
          <p:nvPr/>
        </p:nvSpPr>
        <p:spPr>
          <a:xfrm>
            <a:off x="8131275" y="2112179"/>
            <a:ext cx="3726426" cy="307777"/>
          </a:xfrm>
          <a:prstGeom prst="rect">
            <a:avLst/>
          </a:prstGeom>
          <a:noFill/>
        </p:spPr>
        <p:txBody>
          <a:bodyPr wrap="square" rtlCol="0">
            <a:spAutoFit/>
          </a:bodyPr>
          <a:lstStyle/>
          <a:p>
            <a:r>
              <a:rPr lang="nl-NL" sz="1400" dirty="0"/>
              <a:t>DGSA ‘</a:t>
            </a:r>
            <a:r>
              <a:rPr lang="nl-NL" sz="1400" dirty="0" err="1"/>
              <a:t>supervision</a:t>
            </a:r>
            <a:r>
              <a:rPr lang="nl-NL" sz="1400" dirty="0"/>
              <a:t>’</a:t>
            </a:r>
            <a:endParaRPr lang="nl-BE" sz="1400" dirty="0"/>
          </a:p>
        </p:txBody>
      </p:sp>
      <p:sp>
        <p:nvSpPr>
          <p:cNvPr id="71" name="Tekstvak 70">
            <a:extLst>
              <a:ext uri="{FF2B5EF4-FFF2-40B4-BE49-F238E27FC236}">
                <a16:creationId xmlns:a16="http://schemas.microsoft.com/office/drawing/2014/main" id="{23A7FAC1-C4CC-4D27-8085-2EDBE6FE6B5D}"/>
              </a:ext>
            </a:extLst>
          </p:cNvPr>
          <p:cNvSpPr txBox="1"/>
          <p:nvPr/>
        </p:nvSpPr>
        <p:spPr>
          <a:xfrm>
            <a:off x="8072283" y="2306344"/>
            <a:ext cx="3726426" cy="1169551"/>
          </a:xfrm>
          <a:prstGeom prst="rect">
            <a:avLst/>
          </a:prstGeom>
          <a:noFill/>
        </p:spPr>
        <p:txBody>
          <a:bodyPr wrap="square" rtlCol="0">
            <a:spAutoFit/>
          </a:bodyPr>
          <a:lstStyle/>
          <a:p>
            <a:r>
              <a:rPr lang="nl-NL" sz="1400" dirty="0" err="1"/>
              <a:t>Environmental</a:t>
            </a:r>
            <a:r>
              <a:rPr lang="nl-NL" sz="1400" dirty="0"/>
              <a:t> and Safety &amp; Health </a:t>
            </a:r>
            <a:r>
              <a:rPr lang="nl-NL" sz="1400" dirty="0" err="1"/>
              <a:t>rules</a:t>
            </a:r>
            <a:r>
              <a:rPr lang="nl-NL" sz="1400" dirty="0"/>
              <a:t>&gt;&gt;&gt; </a:t>
            </a:r>
            <a:r>
              <a:rPr lang="nl-NL" sz="1400" dirty="0" err="1"/>
              <a:t>other</a:t>
            </a:r>
            <a:r>
              <a:rPr lang="nl-NL" sz="1400" dirty="0"/>
              <a:t> </a:t>
            </a:r>
            <a:r>
              <a:rPr lang="nl-NL" sz="1400" dirty="0" err="1"/>
              <a:t>rules</a:t>
            </a:r>
            <a:r>
              <a:rPr lang="nl-NL" sz="1400" dirty="0"/>
              <a:t>:</a:t>
            </a:r>
          </a:p>
          <a:p>
            <a:pPr marL="285750" indent="-285750">
              <a:buFont typeface="Arial" panose="020B0604020202020204" pitchFamily="34" charset="0"/>
              <a:buChar char="•"/>
            </a:pPr>
            <a:r>
              <a:rPr lang="nl-NL" sz="1400" dirty="0"/>
              <a:t>cardboard </a:t>
            </a:r>
            <a:r>
              <a:rPr lang="nl-NL" sz="1400" dirty="0" err="1"/>
              <a:t>outer</a:t>
            </a:r>
            <a:r>
              <a:rPr lang="nl-NL" sz="1400" dirty="0"/>
              <a:t> package -&gt; recycling</a:t>
            </a:r>
          </a:p>
          <a:p>
            <a:pPr marL="285750" indent="-285750">
              <a:buFont typeface="Arial" panose="020B0604020202020204" pitchFamily="34" charset="0"/>
              <a:buChar char="•"/>
            </a:pPr>
            <a:r>
              <a:rPr lang="nl-NL" sz="1400" dirty="0"/>
              <a:t>no </a:t>
            </a:r>
            <a:r>
              <a:rPr lang="nl-NL" sz="1400" dirty="0" err="1"/>
              <a:t>pouring</a:t>
            </a:r>
            <a:r>
              <a:rPr lang="nl-NL" sz="1400" dirty="0"/>
              <a:t> of content of jerrycans in </a:t>
            </a:r>
            <a:r>
              <a:rPr lang="nl-NL" sz="1400" dirty="0" err="1"/>
              <a:t>larger</a:t>
            </a:r>
            <a:r>
              <a:rPr lang="nl-NL" sz="1400" dirty="0"/>
              <a:t> drums (for </a:t>
            </a:r>
            <a:r>
              <a:rPr lang="nl-NL" sz="1400" dirty="0" err="1"/>
              <a:t>safety</a:t>
            </a:r>
            <a:r>
              <a:rPr lang="nl-NL" sz="1400" dirty="0"/>
              <a:t> </a:t>
            </a:r>
            <a:r>
              <a:rPr lang="nl-NL" sz="1400" dirty="0" err="1"/>
              <a:t>reasons</a:t>
            </a:r>
            <a:r>
              <a:rPr lang="nl-NL" sz="1400" dirty="0"/>
              <a:t>)</a:t>
            </a:r>
            <a:endParaRPr lang="nl-BE" sz="1400" dirty="0"/>
          </a:p>
        </p:txBody>
      </p:sp>
      <p:sp>
        <p:nvSpPr>
          <p:cNvPr id="73" name="Tekstvak 72">
            <a:extLst>
              <a:ext uri="{FF2B5EF4-FFF2-40B4-BE49-F238E27FC236}">
                <a16:creationId xmlns:a16="http://schemas.microsoft.com/office/drawing/2014/main" id="{BE325542-579A-470C-A6B0-F4CD8744E63C}"/>
              </a:ext>
            </a:extLst>
          </p:cNvPr>
          <p:cNvSpPr txBox="1"/>
          <p:nvPr/>
        </p:nvSpPr>
        <p:spPr>
          <a:xfrm>
            <a:off x="8170978" y="4422193"/>
            <a:ext cx="3726426" cy="523220"/>
          </a:xfrm>
          <a:prstGeom prst="rect">
            <a:avLst/>
          </a:prstGeom>
          <a:noFill/>
        </p:spPr>
        <p:txBody>
          <a:bodyPr wrap="square" rIns="0" rtlCol="0">
            <a:spAutoFit/>
          </a:bodyPr>
          <a:lstStyle/>
          <a:p>
            <a:r>
              <a:rPr lang="nl-NL" sz="1400" dirty="0"/>
              <a:t>Generally a </a:t>
            </a:r>
            <a:r>
              <a:rPr lang="nl-NL" sz="1400" b="1" dirty="0"/>
              <a:t>WIDE range </a:t>
            </a:r>
            <a:r>
              <a:rPr lang="nl-NL" sz="1400" dirty="0"/>
              <a:t>of </a:t>
            </a:r>
            <a:r>
              <a:rPr lang="nl-NL" sz="1400" dirty="0" err="1"/>
              <a:t>dangerous</a:t>
            </a:r>
            <a:r>
              <a:rPr lang="nl-NL" sz="1400" dirty="0"/>
              <a:t> </a:t>
            </a:r>
            <a:r>
              <a:rPr lang="nl-NL" sz="1400" dirty="0" err="1"/>
              <a:t>goods</a:t>
            </a:r>
            <a:r>
              <a:rPr lang="nl-NL" sz="1400" dirty="0"/>
              <a:t> is </a:t>
            </a:r>
            <a:r>
              <a:rPr lang="nl-NL" sz="1400" dirty="0" err="1"/>
              <a:t>produced</a:t>
            </a:r>
            <a:r>
              <a:rPr lang="nl-NL" sz="1400" dirty="0"/>
              <a:t> as waste on </a:t>
            </a:r>
            <a:r>
              <a:rPr lang="nl-NL" sz="1400" dirty="0" err="1"/>
              <a:t>one</a:t>
            </a:r>
            <a:r>
              <a:rPr lang="nl-NL" sz="1400" dirty="0"/>
              <a:t> site</a:t>
            </a:r>
            <a:endParaRPr lang="nl-BE" sz="1400" dirty="0"/>
          </a:p>
        </p:txBody>
      </p:sp>
      <p:sp>
        <p:nvSpPr>
          <p:cNvPr id="75" name="Tekstvak 74">
            <a:extLst>
              <a:ext uri="{FF2B5EF4-FFF2-40B4-BE49-F238E27FC236}">
                <a16:creationId xmlns:a16="http://schemas.microsoft.com/office/drawing/2014/main" id="{BE1BDD5A-BD5F-4098-83F3-4E49415B04CB}"/>
              </a:ext>
            </a:extLst>
          </p:cNvPr>
          <p:cNvSpPr txBox="1"/>
          <p:nvPr/>
        </p:nvSpPr>
        <p:spPr>
          <a:xfrm>
            <a:off x="8131275" y="3366254"/>
            <a:ext cx="3726426" cy="1169551"/>
          </a:xfrm>
          <a:prstGeom prst="rect">
            <a:avLst/>
          </a:prstGeom>
          <a:noFill/>
        </p:spPr>
        <p:txBody>
          <a:bodyPr wrap="square" rtlCol="0">
            <a:spAutoFit/>
          </a:bodyPr>
          <a:lstStyle/>
          <a:p>
            <a:r>
              <a:rPr lang="nl-NL" sz="1400" dirty="0"/>
              <a:t>Waste status (</a:t>
            </a:r>
            <a:r>
              <a:rPr lang="nl-NL" sz="1400" dirty="0" err="1"/>
              <a:t>value</a:t>
            </a:r>
            <a:r>
              <a:rPr lang="nl-NL" sz="1400" dirty="0"/>
              <a:t>/</a:t>
            </a:r>
            <a:r>
              <a:rPr lang="nl-NL" sz="1400" dirty="0" err="1"/>
              <a:t>diversity</a:t>
            </a:r>
            <a:r>
              <a:rPr lang="nl-NL" sz="1400" dirty="0"/>
              <a:t>, </a:t>
            </a:r>
            <a:r>
              <a:rPr lang="nl-NL" sz="1400" dirty="0" err="1"/>
              <a:t>variability</a:t>
            </a:r>
            <a:r>
              <a:rPr lang="nl-NL" sz="1400" dirty="0"/>
              <a:t>) does NOT </a:t>
            </a:r>
            <a:r>
              <a:rPr lang="nl-NL" sz="1400" dirty="0" err="1"/>
              <a:t>allow</a:t>
            </a:r>
            <a:r>
              <a:rPr lang="nl-NL" sz="1400" dirty="0"/>
              <a:t>:</a:t>
            </a:r>
          </a:p>
          <a:p>
            <a:pPr marL="285750" indent="-285750">
              <a:buFont typeface="Arial" panose="020B0604020202020204" pitchFamily="34" charset="0"/>
              <a:buChar char="•"/>
            </a:pPr>
            <a:r>
              <a:rPr lang="nl-NL" sz="1400" dirty="0"/>
              <a:t>UN-</a:t>
            </a:r>
            <a:r>
              <a:rPr lang="nl-NL" sz="1400" dirty="0" err="1"/>
              <a:t>testing</a:t>
            </a:r>
            <a:r>
              <a:rPr lang="nl-NL" sz="1400" dirty="0"/>
              <a:t> of </a:t>
            </a:r>
            <a:r>
              <a:rPr lang="nl-NL" sz="1400" dirty="0" err="1"/>
              <a:t>dangerous</a:t>
            </a:r>
            <a:r>
              <a:rPr lang="nl-NL" sz="1400" dirty="0"/>
              <a:t> </a:t>
            </a:r>
            <a:r>
              <a:rPr lang="nl-NL" sz="1400" dirty="0" err="1"/>
              <a:t>properties</a:t>
            </a:r>
            <a:endParaRPr lang="nl-NL" sz="1400" dirty="0"/>
          </a:p>
          <a:p>
            <a:pPr marL="285750" indent="-285750">
              <a:buFont typeface="Arial" panose="020B0604020202020204" pitchFamily="34" charset="0"/>
              <a:buChar char="•"/>
            </a:pPr>
            <a:r>
              <a:rPr lang="nl-NL" sz="1400" dirty="0"/>
              <a:t>UN-</a:t>
            </a:r>
            <a:r>
              <a:rPr lang="nl-NL" sz="1400" dirty="0" err="1"/>
              <a:t>testing</a:t>
            </a:r>
            <a:r>
              <a:rPr lang="nl-NL" sz="1400" dirty="0"/>
              <a:t> of </a:t>
            </a:r>
            <a:r>
              <a:rPr lang="nl-NL" sz="1400" dirty="0" err="1"/>
              <a:t>packaging</a:t>
            </a:r>
            <a:endParaRPr lang="nl-NL" sz="1400" dirty="0"/>
          </a:p>
          <a:p>
            <a:pPr marL="285750" indent="-285750">
              <a:buFont typeface="Arial" panose="020B0604020202020204" pitchFamily="34" charset="0"/>
              <a:buChar char="•"/>
            </a:pPr>
            <a:r>
              <a:rPr lang="nl-NL" sz="1400" dirty="0"/>
              <a:t> Chemical </a:t>
            </a:r>
            <a:r>
              <a:rPr lang="nl-NL" sz="1400" dirty="0" err="1"/>
              <a:t>compatibility</a:t>
            </a:r>
            <a:r>
              <a:rPr lang="nl-NL" sz="1400" dirty="0"/>
              <a:t> test for plastic </a:t>
            </a:r>
            <a:endParaRPr lang="nl-BE" sz="1400" dirty="0"/>
          </a:p>
        </p:txBody>
      </p:sp>
      <p:sp>
        <p:nvSpPr>
          <p:cNvPr id="77" name="Tekstvak 76">
            <a:extLst>
              <a:ext uri="{FF2B5EF4-FFF2-40B4-BE49-F238E27FC236}">
                <a16:creationId xmlns:a16="http://schemas.microsoft.com/office/drawing/2014/main" id="{ABE57BDF-6424-40BC-9175-D121AA35684A}"/>
              </a:ext>
            </a:extLst>
          </p:cNvPr>
          <p:cNvSpPr txBox="1"/>
          <p:nvPr/>
        </p:nvSpPr>
        <p:spPr>
          <a:xfrm>
            <a:off x="8170978" y="4895567"/>
            <a:ext cx="3726426" cy="307777"/>
          </a:xfrm>
          <a:prstGeom prst="rect">
            <a:avLst/>
          </a:prstGeom>
          <a:noFill/>
        </p:spPr>
        <p:txBody>
          <a:bodyPr wrap="square" rtlCol="0">
            <a:spAutoFit/>
          </a:bodyPr>
          <a:lstStyle/>
          <a:p>
            <a:r>
              <a:rPr lang="nl-NL" sz="1400" dirty="0"/>
              <a:t>Test </a:t>
            </a:r>
            <a:r>
              <a:rPr lang="nl-NL" sz="1400" dirty="0" err="1"/>
              <a:t>reports</a:t>
            </a:r>
            <a:r>
              <a:rPr lang="nl-NL" sz="1400" dirty="0"/>
              <a:t> of </a:t>
            </a:r>
            <a:r>
              <a:rPr lang="nl-NL" sz="1400" dirty="0" err="1"/>
              <a:t>packaging</a:t>
            </a:r>
            <a:r>
              <a:rPr lang="nl-NL" sz="1400" dirty="0"/>
              <a:t> are </a:t>
            </a:r>
            <a:r>
              <a:rPr lang="nl-NL" sz="1400" b="1" dirty="0"/>
              <a:t>missing</a:t>
            </a:r>
            <a:endParaRPr lang="nl-BE" sz="1400" b="1" dirty="0"/>
          </a:p>
        </p:txBody>
      </p:sp>
      <p:sp>
        <p:nvSpPr>
          <p:cNvPr id="79" name="Tekstvak 78">
            <a:extLst>
              <a:ext uri="{FF2B5EF4-FFF2-40B4-BE49-F238E27FC236}">
                <a16:creationId xmlns:a16="http://schemas.microsoft.com/office/drawing/2014/main" id="{3562467D-2E7A-45B4-861E-CE8C6AE4403A}"/>
              </a:ext>
            </a:extLst>
          </p:cNvPr>
          <p:cNvSpPr txBox="1"/>
          <p:nvPr/>
        </p:nvSpPr>
        <p:spPr>
          <a:xfrm>
            <a:off x="8121446" y="5153047"/>
            <a:ext cx="3726426" cy="738664"/>
          </a:xfrm>
          <a:prstGeom prst="rect">
            <a:avLst/>
          </a:prstGeom>
          <a:noFill/>
        </p:spPr>
        <p:txBody>
          <a:bodyPr wrap="square" rtlCol="0">
            <a:spAutoFit/>
          </a:bodyPr>
          <a:lstStyle/>
          <a:p>
            <a:r>
              <a:rPr lang="nl-NL" sz="1400" dirty="0"/>
              <a:t>Waste is </a:t>
            </a:r>
            <a:r>
              <a:rPr lang="nl-NL" sz="1400" dirty="0" err="1"/>
              <a:t>often</a:t>
            </a:r>
            <a:r>
              <a:rPr lang="nl-NL" sz="1400" dirty="0"/>
              <a:t> mixed,  </a:t>
            </a:r>
            <a:r>
              <a:rPr lang="nl-NL" sz="1400" dirty="0" err="1"/>
              <a:t>to</a:t>
            </a:r>
            <a:r>
              <a:rPr lang="nl-NL" sz="1400" dirty="0"/>
              <a:t> </a:t>
            </a:r>
            <a:r>
              <a:rPr lang="nl-NL" sz="1400" dirty="0" err="1"/>
              <a:t>be</a:t>
            </a:r>
            <a:r>
              <a:rPr lang="nl-NL" sz="1400" dirty="0"/>
              <a:t> </a:t>
            </a:r>
            <a:r>
              <a:rPr lang="nl-NL" sz="1400" dirty="0" err="1"/>
              <a:t>classified</a:t>
            </a:r>
            <a:r>
              <a:rPr lang="nl-NL" sz="1400" dirty="0"/>
              <a:t> as </a:t>
            </a:r>
            <a:r>
              <a:rPr lang="nl-NL" sz="1400" dirty="0" err="1"/>
              <a:t>n.o.s.</a:t>
            </a:r>
            <a:r>
              <a:rPr lang="nl-NL" sz="1400" dirty="0"/>
              <a:t> (test of </a:t>
            </a:r>
            <a:r>
              <a:rPr lang="nl-NL" sz="1400" dirty="0" err="1"/>
              <a:t>chemical</a:t>
            </a:r>
            <a:r>
              <a:rPr lang="nl-NL" sz="1400" dirty="0"/>
              <a:t> </a:t>
            </a:r>
            <a:r>
              <a:rPr lang="nl-NL" sz="1400" dirty="0" err="1"/>
              <a:t>compatibility</a:t>
            </a:r>
            <a:r>
              <a:rPr lang="nl-NL" sz="1400" dirty="0"/>
              <a:t> </a:t>
            </a:r>
            <a:r>
              <a:rPr lang="nl-NL" sz="1400" dirty="0" err="1"/>
              <a:t>almost</a:t>
            </a:r>
            <a:r>
              <a:rPr lang="nl-NL" sz="1400" dirty="0"/>
              <a:t> </a:t>
            </a:r>
            <a:r>
              <a:rPr lang="nl-NL" sz="1400" dirty="0" err="1"/>
              <a:t>impossible</a:t>
            </a:r>
            <a:r>
              <a:rPr lang="nl-NL" sz="1400" dirty="0"/>
              <a:t> (time limit)</a:t>
            </a:r>
            <a:endParaRPr lang="nl-BE" sz="1400" dirty="0"/>
          </a:p>
        </p:txBody>
      </p:sp>
      <p:sp>
        <p:nvSpPr>
          <p:cNvPr id="81" name="Tekstvak 80">
            <a:extLst>
              <a:ext uri="{FF2B5EF4-FFF2-40B4-BE49-F238E27FC236}">
                <a16:creationId xmlns:a16="http://schemas.microsoft.com/office/drawing/2014/main" id="{ACBF4AC3-7D04-46BF-8F57-BB614162C81D}"/>
              </a:ext>
            </a:extLst>
          </p:cNvPr>
          <p:cNvSpPr txBox="1"/>
          <p:nvPr/>
        </p:nvSpPr>
        <p:spPr>
          <a:xfrm>
            <a:off x="8131275" y="5763802"/>
            <a:ext cx="3726426" cy="954107"/>
          </a:xfrm>
          <a:prstGeom prst="rect">
            <a:avLst/>
          </a:prstGeom>
          <a:noFill/>
        </p:spPr>
        <p:txBody>
          <a:bodyPr wrap="square" rIns="0" rtlCol="0">
            <a:spAutoFit/>
          </a:bodyPr>
          <a:lstStyle/>
          <a:p>
            <a:r>
              <a:rPr lang="nl-NL" sz="1400" dirty="0" err="1"/>
              <a:t>Poor</a:t>
            </a:r>
            <a:r>
              <a:rPr lang="nl-NL" sz="1400" dirty="0"/>
              <a:t> </a:t>
            </a:r>
            <a:r>
              <a:rPr lang="nl-NL" sz="1400" dirty="0" err="1"/>
              <a:t>knowledge</a:t>
            </a:r>
            <a:r>
              <a:rPr lang="nl-NL" sz="1400" dirty="0"/>
              <a:t> of ADR </a:t>
            </a:r>
            <a:r>
              <a:rPr lang="nl-NL" sz="1400" dirty="0" err="1"/>
              <a:t>by</a:t>
            </a:r>
            <a:r>
              <a:rPr lang="nl-NL" sz="1400" dirty="0"/>
              <a:t> </a:t>
            </a:r>
            <a:r>
              <a:rPr lang="nl-NL" sz="1400" dirty="0" err="1"/>
              <a:t>staff</a:t>
            </a:r>
            <a:r>
              <a:rPr lang="nl-NL" sz="1400" dirty="0"/>
              <a:t> – support of waste partner (collector) </a:t>
            </a:r>
            <a:r>
              <a:rPr lang="nl-NL" sz="1400" dirty="0" err="1"/>
              <a:t>required</a:t>
            </a:r>
            <a:r>
              <a:rPr lang="nl-NL" sz="1400" dirty="0"/>
              <a:t> (contract)</a:t>
            </a:r>
          </a:p>
          <a:p>
            <a:r>
              <a:rPr lang="nl-NL" sz="1400" b="1" dirty="0"/>
              <a:t>ADR </a:t>
            </a:r>
            <a:r>
              <a:rPr lang="nl-NL" sz="1400" b="1"/>
              <a:t>Exemptions </a:t>
            </a:r>
            <a:r>
              <a:rPr lang="nl-NL" sz="1400" dirty="0"/>
              <a:t>1.1.3.1.a for </a:t>
            </a:r>
            <a:r>
              <a:rPr lang="nl-NL" sz="1400" dirty="0" err="1"/>
              <a:t>Citizens</a:t>
            </a:r>
            <a:r>
              <a:rPr lang="nl-NL" sz="1400" dirty="0"/>
              <a:t>  and 1.1.3.1.c for Yards</a:t>
            </a:r>
            <a:endParaRPr lang="nl-BE" sz="1400" dirty="0"/>
          </a:p>
        </p:txBody>
      </p:sp>
    </p:spTree>
    <p:extLst>
      <p:ext uri="{BB962C8B-B14F-4D97-AF65-F5344CB8AC3E}">
        <p14:creationId xmlns:p14="http://schemas.microsoft.com/office/powerpoint/2010/main" val="40353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p:bldP spid="13" grpId="0"/>
      <p:bldP spid="15" grpId="0"/>
      <p:bldP spid="17" grpId="0"/>
      <p:bldP spid="19" grpId="0"/>
      <p:bldP spid="21" grpId="0"/>
      <p:bldP spid="23" grpId="0" animBg="1"/>
      <p:bldP spid="24" grpId="0"/>
      <p:bldP spid="26" grpId="0" animBg="1"/>
      <p:bldP spid="28" grpId="0" animBg="1"/>
      <p:bldP spid="30" grpId="0" animBg="1"/>
      <p:bldP spid="32" grpId="0" animBg="1"/>
      <p:bldP spid="34" grpId="0"/>
      <p:bldP spid="36" grpId="0"/>
      <p:bldP spid="37" grpId="0" animBg="1"/>
      <p:bldP spid="39" grpId="0"/>
      <p:bldP spid="41" grpId="0"/>
      <p:bldP spid="43" grpId="0"/>
      <p:bldP spid="59" grpId="0" animBg="1"/>
      <p:bldP spid="61" grpId="0"/>
      <p:bldP spid="63" grpId="0"/>
      <p:bldP spid="65" grpId="0" animBg="1"/>
      <p:bldP spid="67" grpId="0"/>
      <p:bldP spid="69" grpId="0"/>
      <p:bldP spid="71" grpId="0"/>
      <p:bldP spid="73" grpId="0"/>
      <p:bldP spid="75" grpId="0"/>
      <p:bldP spid="77" grpId="0"/>
      <p:bldP spid="79" grpId="0"/>
      <p:bldP spid="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532501"/>
            <a:ext cx="8427105" cy="584775"/>
          </a:xfrm>
          <a:prstGeom prst="rect">
            <a:avLst/>
          </a:prstGeom>
        </p:spPr>
        <p:txBody>
          <a:bodyPr wrap="square">
            <a:spAutoFit/>
          </a:bodyPr>
          <a:lstStyle/>
          <a:p>
            <a:r>
              <a:rPr lang="en-GB" sz="3200" b="1" dirty="0">
                <a:solidFill>
                  <a:srgbClr val="123E84"/>
                </a:solidFill>
                <a:latin typeface="Helvetica" pitchFamily="2" charset="0"/>
              </a:rPr>
              <a:t>National derogations (1)</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1484859"/>
            <a:ext cx="5037209" cy="400110"/>
          </a:xfrm>
          <a:prstGeom prst="rect">
            <a:avLst/>
          </a:prstGeom>
        </p:spPr>
        <p:txBody>
          <a:bodyPr wrap="square">
            <a:spAutoFit/>
          </a:bodyPr>
          <a:lstStyle/>
          <a:p>
            <a:r>
              <a:rPr lang="en-GB" sz="2000" b="1" dirty="0">
                <a:solidFill>
                  <a:srgbClr val="00ABC9"/>
                </a:solidFill>
                <a:latin typeface="Helvetica" pitchFamily="2" charset="0"/>
              </a:rPr>
              <a:t>Austria (multilateral agreement M287)</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742044" y="2035361"/>
            <a:ext cx="9606642" cy="1138773"/>
          </a:xfrm>
          <a:prstGeom prst="rect">
            <a:avLst/>
          </a:prstGeom>
          <a:noFill/>
        </p:spPr>
        <p:txBody>
          <a:bodyPr wrap="square" rtlCol="0">
            <a:spAutoFit/>
          </a:bodyPr>
          <a:lstStyle/>
          <a:p>
            <a:pPr marL="285750" indent="-285750">
              <a:buFont typeface="Arial" panose="020B0604020202020204" pitchFamily="34" charset="0"/>
              <a:buChar char="•"/>
            </a:pPr>
            <a:r>
              <a:rPr lang="nl-BE" sz="1700" dirty="0" err="1">
                <a:latin typeface="Helvetica" pitchFamily="2" charset="0"/>
                <a:cs typeface="Arial" panose="020B0604020202020204" pitchFamily="34" charset="0"/>
              </a:rPr>
              <a:t>Use</a:t>
            </a:r>
            <a:r>
              <a:rPr lang="nl-BE" sz="1700" dirty="0">
                <a:latin typeface="Helvetica" pitchFamily="2" charset="0"/>
                <a:cs typeface="Arial" panose="020B0604020202020204" pitchFamily="34" charset="0"/>
              </a:rPr>
              <a:t> of </a:t>
            </a:r>
            <a:r>
              <a:rPr lang="nl-BE" sz="1700" dirty="0" err="1">
                <a:latin typeface="Helvetica" pitchFamily="2" charset="0"/>
                <a:cs typeface="Arial" panose="020B0604020202020204" pitchFamily="34" charset="0"/>
              </a:rPr>
              <a:t>expired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or </a:t>
            </a:r>
            <a:r>
              <a:rPr lang="nl-BE" sz="1700" dirty="0" err="1">
                <a:latin typeface="Helvetica" pitchFamily="2" charset="0"/>
                <a:cs typeface="Arial" panose="020B0604020202020204" pitchFamily="34" charset="0"/>
              </a:rPr>
              <a:t>not</a:t>
            </a:r>
            <a:r>
              <a:rPr lang="nl-BE" sz="1700" dirty="0">
                <a:latin typeface="Helvetica" pitchFamily="2" charset="0"/>
                <a:cs typeface="Arial" panose="020B0604020202020204" pitchFamily="34" charset="0"/>
              </a:rPr>
              <a:t> UN </a:t>
            </a:r>
            <a:r>
              <a:rPr lang="nl-BE" sz="1700" dirty="0" err="1">
                <a:latin typeface="Helvetica" pitchFamily="2" charset="0"/>
                <a:cs typeface="Arial" panose="020B0604020202020204" pitchFamily="34" charset="0"/>
              </a:rPr>
              <a:t>tested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for </a:t>
            </a:r>
            <a:r>
              <a:rPr lang="nl-BE" sz="1700" dirty="0" err="1">
                <a:latin typeface="Helvetica" pitchFamily="2" charset="0"/>
                <a:cs typeface="Arial" panose="020B0604020202020204" pitchFamily="34" charset="0"/>
              </a:rPr>
              <a:t>dangerous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wastes</a:t>
            </a:r>
            <a:r>
              <a:rPr lang="nl-BE" sz="1700" dirty="0">
                <a:latin typeface="Helvetica" pitchFamily="2" charset="0"/>
                <a:cs typeface="Arial" panose="020B0604020202020204" pitchFamily="34" charset="0"/>
              </a:rPr>
              <a:t> of </a:t>
            </a:r>
            <a:r>
              <a:rPr lang="nl-BE" sz="1700" dirty="0" err="1">
                <a:latin typeface="Helvetica" pitchFamily="2" charset="0"/>
                <a:cs typeface="Arial" panose="020B0604020202020204" pitchFamily="34" charset="0"/>
              </a:rPr>
              <a:t>Packing</a:t>
            </a:r>
            <a:r>
              <a:rPr lang="nl-BE" sz="1700" dirty="0">
                <a:latin typeface="Helvetica" pitchFamily="2" charset="0"/>
                <a:cs typeface="Arial" panose="020B0604020202020204" pitchFamily="34" charset="0"/>
              </a:rPr>
              <a:t> Group III and Group II (</a:t>
            </a:r>
            <a:r>
              <a:rPr lang="nl-BE" sz="1700" dirty="0" err="1">
                <a:latin typeface="Helvetica" pitchFamily="2" charset="0"/>
                <a:cs typeface="Arial" panose="020B0604020202020204" pitchFamily="34" charset="0"/>
              </a:rPr>
              <a:t>corresponding</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to</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the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wastes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defined</a:t>
            </a:r>
            <a:r>
              <a:rPr lang="nl-BE" sz="1700" dirty="0">
                <a:latin typeface="Helvetica" pitchFamily="2" charset="0"/>
                <a:cs typeface="Arial" panose="020B0604020202020204" pitchFamily="34" charset="0"/>
              </a:rPr>
              <a:t> in Annex of </a:t>
            </a:r>
            <a:r>
              <a:rPr lang="nl-BE" sz="1700" dirty="0" err="1">
                <a:latin typeface="Helvetica" pitchFamily="2" charset="0"/>
                <a:cs typeface="Arial" panose="020B0604020202020204" pitchFamily="34" charset="0"/>
              </a:rPr>
              <a:t>the</a:t>
            </a:r>
            <a:r>
              <a:rPr lang="nl-BE" sz="1700" dirty="0">
                <a:latin typeface="Helvetica" pitchFamily="2" charset="0"/>
                <a:cs typeface="Arial" panose="020B0604020202020204" pitchFamily="34" charset="0"/>
              </a:rPr>
              <a:t> agreement)</a:t>
            </a:r>
          </a:p>
          <a:p>
            <a:pPr marL="285750" indent="-285750">
              <a:buFont typeface="Arial" panose="020B0604020202020204" pitchFamily="34" charset="0"/>
              <a:buChar char="•"/>
            </a:pPr>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Packagings may have buckels and dents.</a:t>
            </a:r>
            <a:endParaRPr lang="en-BE" sz="1700"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96666"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8686" y="-25093"/>
            <a:ext cx="5338275" cy="5338275"/>
          </a:xfrm>
          <a:prstGeom prst="rect">
            <a:avLst/>
          </a:prstGeom>
        </p:spPr>
      </p:pic>
      <p:sp>
        <p:nvSpPr>
          <p:cNvPr id="5" name="Rectangle 8">
            <a:extLst>
              <a:ext uri="{FF2B5EF4-FFF2-40B4-BE49-F238E27FC236}">
                <a16:creationId xmlns:a16="http://schemas.microsoft.com/office/drawing/2014/main" id="{C1535ABD-4A34-46F4-8B6D-3ADB14CBF1F5}"/>
              </a:ext>
            </a:extLst>
          </p:cNvPr>
          <p:cNvSpPr/>
          <p:nvPr/>
        </p:nvSpPr>
        <p:spPr>
          <a:xfrm>
            <a:off x="742044" y="3496330"/>
            <a:ext cx="5037209" cy="400110"/>
          </a:xfrm>
          <a:prstGeom prst="rect">
            <a:avLst/>
          </a:prstGeom>
        </p:spPr>
        <p:txBody>
          <a:bodyPr wrap="square">
            <a:spAutoFit/>
          </a:bodyPr>
          <a:lstStyle/>
          <a:p>
            <a:r>
              <a:rPr lang="en-GB" sz="2000" b="1" dirty="0">
                <a:solidFill>
                  <a:srgbClr val="00ABC9"/>
                </a:solidFill>
                <a:latin typeface="Helvetica" pitchFamily="2" charset="0"/>
              </a:rPr>
              <a:t>Belgium</a:t>
            </a:r>
            <a:endParaRPr lang="en-BE" sz="2000" b="1" dirty="0">
              <a:solidFill>
                <a:srgbClr val="00ABC9"/>
              </a:solidFill>
              <a:latin typeface="Helvetica" pitchFamily="2" charset="0"/>
            </a:endParaRPr>
          </a:p>
        </p:txBody>
      </p:sp>
      <p:sp>
        <p:nvSpPr>
          <p:cNvPr id="6" name="TextBox 21">
            <a:extLst>
              <a:ext uri="{FF2B5EF4-FFF2-40B4-BE49-F238E27FC236}">
                <a16:creationId xmlns:a16="http://schemas.microsoft.com/office/drawing/2014/main" id="{17D1D982-B4C2-4E02-8646-4E2E7D7FFA75}"/>
              </a:ext>
            </a:extLst>
          </p:cNvPr>
          <p:cNvSpPr txBox="1"/>
          <p:nvPr/>
        </p:nvSpPr>
        <p:spPr>
          <a:xfrm>
            <a:off x="742044" y="3958965"/>
            <a:ext cx="10448470" cy="2708434"/>
          </a:xfrm>
          <a:prstGeom prst="rect">
            <a:avLst/>
          </a:prstGeom>
          <a:noFill/>
        </p:spPr>
        <p:txBody>
          <a:bodyPr wrap="square" rtlCol="0">
            <a:spAutoFit/>
          </a:bodyPr>
          <a:lstStyle/>
          <a:p>
            <a:pPr marL="285750" indent="-285750">
              <a:buFont typeface="Arial" panose="020B0604020202020204" pitchFamily="34" charset="0"/>
              <a:buChar char="•"/>
            </a:pPr>
            <a:r>
              <a:rPr lang="nl-BE" sz="1700" dirty="0" err="1">
                <a:latin typeface="Helvetica" pitchFamily="2" charset="0"/>
                <a:cs typeface="Arial" panose="020B0604020202020204" pitchFamily="34" charset="0"/>
              </a:rPr>
              <a:t>Allowance</a:t>
            </a:r>
            <a:r>
              <a:rPr lang="nl-BE" sz="1700" dirty="0">
                <a:latin typeface="Helvetica" pitchFamily="2" charset="0"/>
                <a:cs typeface="Arial" panose="020B0604020202020204" pitchFamily="34" charset="0"/>
              </a:rPr>
              <a:t> of </a:t>
            </a: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of </a:t>
            </a:r>
            <a:r>
              <a:rPr lang="nl-BE" sz="1700" dirty="0" err="1">
                <a:latin typeface="Helvetica" pitchFamily="2" charset="0"/>
                <a:cs typeface="Arial" panose="020B0604020202020204" pitchFamily="34" charset="0"/>
              </a:rPr>
              <a:t>inner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which</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contains</a:t>
            </a:r>
            <a:r>
              <a:rPr lang="nl-BE" sz="1700" dirty="0">
                <a:latin typeface="Helvetica" pitchFamily="2" charset="0"/>
                <a:cs typeface="Arial" panose="020B0604020202020204" pitchFamily="34" charset="0"/>
              </a:rPr>
              <a:t> waste, in </a:t>
            </a:r>
            <a:r>
              <a:rPr lang="nl-BE" sz="1700" dirty="0" err="1">
                <a:latin typeface="Helvetica" pitchFamily="2" charset="0"/>
                <a:cs typeface="Arial" panose="020B0604020202020204" pitchFamily="34" charset="0"/>
              </a:rPr>
              <a:t>outer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receptacles</a:t>
            </a:r>
            <a:endParaRPr lang="nl-BE" sz="1700" dirty="0">
              <a:latin typeface="Helvetica" pitchFamily="2" charset="0"/>
              <a:cs typeface="Arial" panose="020B0604020202020204" pitchFamily="34" charset="0"/>
            </a:endParaRPr>
          </a:p>
          <a:p>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Outer </a:t>
            </a:r>
            <a:r>
              <a:rPr lang="nl-BE" sz="1700" dirty="0" err="1">
                <a:latin typeface="Helvetica" pitchFamily="2" charset="0"/>
                <a:cs typeface="Arial" panose="020B0604020202020204" pitchFamily="34" charset="0"/>
              </a:rPr>
              <a:t>receptacles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need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to</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be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closed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during</a:t>
            </a:r>
            <a:r>
              <a:rPr lang="nl-BE" sz="1700" dirty="0">
                <a:latin typeface="Helvetica" pitchFamily="2" charset="0"/>
                <a:cs typeface="Arial" panose="020B0604020202020204" pitchFamily="34" charset="0"/>
              </a:rPr>
              <a:t> transport (</a:t>
            </a:r>
            <a:r>
              <a:rPr lang="nl-BE" sz="1700" dirty="0" err="1">
                <a:latin typeface="Helvetica" pitchFamily="2" charset="0"/>
                <a:cs typeface="Arial" panose="020B0604020202020204" pitchFamily="34" charset="0"/>
              </a:rPr>
              <a:t>except</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during</a:t>
            </a:r>
            <a:r>
              <a:rPr lang="nl-BE" sz="1700" dirty="0">
                <a:latin typeface="Helvetica" pitchFamily="2" charset="0"/>
                <a:cs typeface="Arial" panose="020B0604020202020204" pitchFamily="34" charset="0"/>
              </a:rPr>
              <a:t> door-</a:t>
            </a:r>
            <a:r>
              <a:rPr lang="nl-BE" sz="1700" dirty="0" err="1">
                <a:latin typeface="Helvetica" pitchFamily="2" charset="0"/>
                <a:cs typeface="Arial" panose="020B0604020202020204" pitchFamily="34" charset="0"/>
              </a:rPr>
              <a:t>to</a:t>
            </a:r>
            <a:r>
              <a:rPr lang="nl-BE" sz="1700" dirty="0">
                <a:latin typeface="Helvetica" pitchFamily="2" charset="0"/>
                <a:cs typeface="Arial" panose="020B0604020202020204" pitchFamily="34" charset="0"/>
              </a:rPr>
              <a:t>-door </a:t>
            </a:r>
            <a:r>
              <a:rPr lang="nl-BE" sz="1700" dirty="0" err="1">
                <a:latin typeface="Helvetica" pitchFamily="2" charset="0"/>
                <a:cs typeface="Arial" panose="020B0604020202020204" pitchFamily="34" charset="0"/>
              </a:rPr>
              <a:t>collection</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from</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municipal</a:t>
            </a:r>
            <a:r>
              <a:rPr lang="nl-BE" sz="1700" dirty="0">
                <a:latin typeface="Helvetica" pitchFamily="2" charset="0"/>
                <a:cs typeface="Arial" panose="020B0604020202020204" pitchFamily="34" charset="0"/>
              </a:rPr>
              <a:t> sources)</a:t>
            </a:r>
          </a:p>
          <a:p>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err="1">
                <a:latin typeface="Helvetica" pitchFamily="2" charset="0"/>
                <a:cs typeface="Arial" panose="020B0604020202020204" pitchFamily="34" charset="0"/>
              </a:rPr>
              <a:t>Individual</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receptables</a:t>
            </a:r>
            <a:r>
              <a:rPr lang="nl-BE" sz="1700" dirty="0">
                <a:latin typeface="Helvetica" pitchFamily="2" charset="0"/>
                <a:cs typeface="Arial" panose="020B0604020202020204" pitchFamily="34" charset="0"/>
              </a:rPr>
              <a:t> must </a:t>
            </a:r>
            <a:r>
              <a:rPr lang="nl-BE" sz="1700" dirty="0" err="1">
                <a:latin typeface="Helvetica" pitchFamily="2" charset="0"/>
                <a:cs typeface="Arial" panose="020B0604020202020204" pitchFamily="34" charset="0"/>
              </a:rPr>
              <a:t>be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used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for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each</a:t>
            </a:r>
            <a:r>
              <a:rPr lang="nl-BE" sz="1700" dirty="0">
                <a:latin typeface="Helvetica" pitchFamily="2" charset="0"/>
                <a:cs typeface="Arial" panose="020B0604020202020204" pitchFamily="34" charset="0"/>
              </a:rPr>
              <a:t> class, </a:t>
            </a:r>
            <a:r>
              <a:rPr lang="nl-BE" sz="1700" dirty="0" err="1">
                <a:latin typeface="Helvetica" pitchFamily="2" charset="0"/>
                <a:cs typeface="Arial" panose="020B0604020202020204" pitchFamily="34" charset="0"/>
              </a:rPr>
              <a:t>also</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goods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cannot</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be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together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if</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they</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react</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dangerously</a:t>
            </a:r>
            <a:endParaRPr lang="nl-BE" sz="1700" dirty="0">
              <a:latin typeface="Helvetica" pitchFamily="2" charset="0"/>
              <a:cs typeface="Arial" panose="020B0604020202020204" pitchFamily="34" charset="0"/>
            </a:endParaRPr>
          </a:p>
          <a:p>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Outer receptable for packing group 1 waste must comply with requirements for packing group 1 (§4.1.1.3).</a:t>
            </a:r>
          </a:p>
        </p:txBody>
      </p:sp>
    </p:spTree>
    <p:extLst>
      <p:ext uri="{BB962C8B-B14F-4D97-AF65-F5344CB8AC3E}">
        <p14:creationId xmlns:p14="http://schemas.microsoft.com/office/powerpoint/2010/main" val="1142715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427105" cy="584775"/>
          </a:xfrm>
          <a:prstGeom prst="rect">
            <a:avLst/>
          </a:prstGeom>
        </p:spPr>
        <p:txBody>
          <a:bodyPr wrap="square">
            <a:spAutoFit/>
          </a:bodyPr>
          <a:lstStyle/>
          <a:p>
            <a:r>
              <a:rPr lang="en-GB" sz="3200" b="1" dirty="0">
                <a:solidFill>
                  <a:srgbClr val="123E84"/>
                </a:solidFill>
                <a:latin typeface="Helvetica" pitchFamily="2" charset="0"/>
              </a:rPr>
              <a:t>National derogations (2)</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1708407"/>
            <a:ext cx="5037209" cy="400110"/>
          </a:xfrm>
          <a:prstGeom prst="rect">
            <a:avLst/>
          </a:prstGeom>
        </p:spPr>
        <p:txBody>
          <a:bodyPr wrap="square">
            <a:spAutoFit/>
          </a:bodyPr>
          <a:lstStyle/>
          <a:p>
            <a:r>
              <a:rPr lang="en-GB" sz="2000" b="1" dirty="0">
                <a:solidFill>
                  <a:srgbClr val="00ABC9"/>
                </a:solidFill>
                <a:latin typeface="Helvetica" pitchFamily="2" charset="0"/>
              </a:rPr>
              <a:t>Denmark</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850244" y="2193400"/>
            <a:ext cx="9409324" cy="1923604"/>
          </a:xfrm>
          <a:prstGeom prst="rect">
            <a:avLst/>
          </a:prstGeom>
          <a:noFill/>
        </p:spPr>
        <p:txBody>
          <a:bodyPr wrap="square" rtlCol="0">
            <a:spAutoFit/>
          </a:bodyPr>
          <a:lstStyle/>
          <a:p>
            <a:pPr marL="285750" indent="-285750">
              <a:buFont typeface="Arial" panose="020B0604020202020204" pitchFamily="34" charset="0"/>
              <a:buChar char="•"/>
            </a:pPr>
            <a:r>
              <a:rPr lang="nl-BE" sz="1700" dirty="0" err="1">
                <a:latin typeface="Helvetica" pitchFamily="2" charset="0"/>
                <a:cs typeface="Arial" panose="020B0604020202020204" pitchFamily="34" charset="0"/>
              </a:rPr>
              <a:t>Packing</a:t>
            </a:r>
            <a:r>
              <a:rPr lang="nl-BE" sz="1700" dirty="0">
                <a:latin typeface="Helvetica" pitchFamily="2" charset="0"/>
                <a:cs typeface="Arial" panose="020B0604020202020204" pitchFamily="34" charset="0"/>
              </a:rPr>
              <a:t> of </a:t>
            </a:r>
            <a:r>
              <a:rPr lang="nl-BE" sz="1700" dirty="0" err="1">
                <a:latin typeface="Helvetica" pitchFamily="2" charset="0"/>
                <a:cs typeface="Arial" panose="020B0604020202020204" pitchFamily="34" charset="0"/>
              </a:rPr>
              <a:t>inner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containing</a:t>
            </a:r>
            <a:r>
              <a:rPr lang="nl-BE" sz="1700" dirty="0">
                <a:latin typeface="Helvetica" pitchFamily="2" charset="0"/>
                <a:cs typeface="Arial" panose="020B0604020202020204" pitchFamily="34" charset="0"/>
              </a:rPr>
              <a:t> waste in </a:t>
            </a:r>
            <a:r>
              <a:rPr lang="nl-BE" sz="1700" dirty="0" err="1">
                <a:latin typeface="Helvetica" pitchFamily="2" charset="0"/>
                <a:cs typeface="Arial" panose="020B0604020202020204" pitchFamily="34" charset="0"/>
              </a:rPr>
              <a:t>outer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and</a:t>
            </a:r>
            <a:r>
              <a:rPr lang="nl-BE" sz="1700" dirty="0">
                <a:latin typeface="Helvetica" pitchFamily="2" charset="0"/>
                <a:cs typeface="Arial" panose="020B0604020202020204" pitchFamily="34" charset="0"/>
              </a:rPr>
              <a:t> or </a:t>
            </a:r>
            <a:r>
              <a:rPr lang="nl-BE" sz="1700" dirty="0" err="1">
                <a:latin typeface="Helvetica" pitchFamily="2" charset="0"/>
                <a:cs typeface="Arial" panose="020B0604020202020204" pitchFamily="34" charset="0"/>
              </a:rPr>
              <a:t>overpacks</a:t>
            </a:r>
            <a:r>
              <a:rPr lang="nl-BE" sz="1700" dirty="0">
                <a:latin typeface="Helvetica" pitchFamily="2" charset="0"/>
                <a:cs typeface="Arial" panose="020B0604020202020204" pitchFamily="34" charset="0"/>
              </a:rPr>
              <a:t> is </a:t>
            </a:r>
            <a:r>
              <a:rPr lang="nl-BE" sz="1700" dirty="0" err="1">
                <a:latin typeface="Helvetica" pitchFamily="2" charset="0"/>
                <a:cs typeface="Arial" panose="020B0604020202020204" pitchFamily="34" charset="0"/>
              </a:rPr>
              <a:t>allowed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under</a:t>
            </a:r>
            <a:r>
              <a:rPr lang="nl-BE" sz="1700" dirty="0">
                <a:latin typeface="Helvetica" pitchFamily="2" charset="0"/>
                <a:cs typeface="Arial" panose="020B0604020202020204" pitchFamily="34" charset="0"/>
              </a:rPr>
              <a:t> special </a:t>
            </a:r>
            <a:r>
              <a:rPr lang="nl-BE" sz="1700" dirty="0" err="1">
                <a:latin typeface="Helvetica" pitchFamily="2" charset="0"/>
                <a:cs typeface="Arial" panose="020B0604020202020204" pitchFamily="34" charset="0"/>
              </a:rPr>
              <a:t>consignment</a:t>
            </a:r>
            <a:r>
              <a:rPr lang="nl-BE" sz="1700" dirty="0">
                <a:latin typeface="Helvetica" pitchFamily="2" charset="0"/>
                <a:cs typeface="Arial" panose="020B0604020202020204" pitchFamily="34" charset="0"/>
              </a:rPr>
              <a:t> procedures </a:t>
            </a:r>
            <a:r>
              <a:rPr lang="nl-BE" sz="1700" dirty="0" err="1">
                <a:latin typeface="Helvetica" pitchFamily="2" charset="0"/>
                <a:cs typeface="Arial" panose="020B0604020202020204" pitchFamily="34" charset="0"/>
              </a:rPr>
              <a:t>including</a:t>
            </a:r>
            <a:r>
              <a:rPr lang="nl-BE" sz="1700" dirty="0">
                <a:latin typeface="Helvetica" pitchFamily="2" charset="0"/>
                <a:cs typeface="Arial" panose="020B0604020202020204" pitchFamily="34" charset="0"/>
              </a:rPr>
              <a:t> special </a:t>
            </a:r>
            <a:r>
              <a:rPr lang="nl-BE" sz="1700" dirty="0" err="1">
                <a:latin typeface="Helvetica" pitchFamily="2" charset="0"/>
                <a:cs typeface="Arial" panose="020B0604020202020204" pitchFamily="34" charset="0"/>
              </a:rPr>
              <a:t>packing</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and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marking</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restrictions</a:t>
            </a:r>
            <a:r>
              <a:rPr lang="nl-BE" sz="1700" dirty="0">
                <a:latin typeface="Helvetica" pitchFamily="2" charset="0"/>
                <a:cs typeface="Arial" panose="020B0604020202020204" pitchFamily="34" charset="0"/>
              </a:rPr>
              <a:t>.</a:t>
            </a:r>
          </a:p>
          <a:p>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Waste must </a:t>
            </a:r>
            <a:r>
              <a:rPr lang="nl-BE" sz="1700" dirty="0" err="1">
                <a:latin typeface="Helvetica" pitchFamily="2" charset="0"/>
                <a:cs typeface="Arial" panose="020B0604020202020204" pitchFamily="34" charset="0"/>
              </a:rPr>
              <a:t>be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packed</a:t>
            </a:r>
            <a:r>
              <a:rPr lang="nl-BE" sz="1700" dirty="0">
                <a:latin typeface="Helvetica" pitchFamily="2" charset="0"/>
                <a:cs typeface="Arial" panose="020B0604020202020204" pitchFamily="34" charset="0"/>
              </a:rPr>
              <a:t> in </a:t>
            </a:r>
            <a:r>
              <a:rPr lang="nl-BE" sz="1700" dirty="0" err="1">
                <a:latin typeface="Helvetica" pitchFamily="2" charset="0"/>
                <a:cs typeface="Arial" panose="020B0604020202020204" pitchFamily="34" charset="0"/>
              </a:rPr>
              <a:t>an</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outer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that</a:t>
            </a:r>
            <a:r>
              <a:rPr lang="nl-BE" sz="1700" dirty="0">
                <a:latin typeface="Helvetica" pitchFamily="2" charset="0"/>
                <a:cs typeface="Arial" panose="020B0604020202020204" pitchFamily="34" charset="0"/>
              </a:rPr>
              <a:t> is </a:t>
            </a:r>
            <a:r>
              <a:rPr lang="nl-BE" sz="1700" dirty="0" err="1">
                <a:latin typeface="Helvetica" pitchFamily="2" charset="0"/>
                <a:cs typeface="Arial" panose="020B0604020202020204" pitchFamily="34" charset="0"/>
              </a:rPr>
              <a:t>marked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with</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an</a:t>
            </a:r>
            <a:r>
              <a:rPr lang="nl-BE" sz="1700" dirty="0">
                <a:latin typeface="Helvetica" pitchFamily="2" charset="0"/>
                <a:cs typeface="Arial" panose="020B0604020202020204" pitchFamily="34" charset="0"/>
              </a:rPr>
              <a:t> X or Y</a:t>
            </a:r>
          </a:p>
          <a:p>
            <a:pPr marL="285750" indent="-285750">
              <a:buFont typeface="Arial" panose="020B0604020202020204" pitchFamily="34" charset="0"/>
              <a:buChar char="•"/>
            </a:pPr>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See more details in document – p. 28-32 (</a:t>
            </a:r>
            <a:r>
              <a:rPr lang="nl-BE" sz="1700" dirty="0">
                <a:latin typeface="Helvetica" pitchFamily="2" charset="0"/>
                <a:cs typeface="Arial" panose="020B0604020202020204" pitchFamily="34" charset="0"/>
                <a:hlinkClick r:id="rId3"/>
              </a:rPr>
              <a:t>LINK</a:t>
            </a:r>
            <a:r>
              <a:rPr lang="nl-BE" sz="1700" dirty="0">
                <a:latin typeface="Helvetica" pitchFamily="2" charset="0"/>
                <a:cs typeface="Arial" panose="020B0604020202020204" pitchFamily="34" charset="0"/>
              </a:rPr>
              <a:t>).</a:t>
            </a:r>
            <a:endParaRPr lang="en-BE" sz="1700"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0898" y="-388532"/>
            <a:ext cx="5338275" cy="5338275"/>
          </a:xfrm>
          <a:prstGeom prst="rect">
            <a:avLst/>
          </a:prstGeom>
        </p:spPr>
      </p:pic>
      <p:sp>
        <p:nvSpPr>
          <p:cNvPr id="5" name="Rectangle 8">
            <a:extLst>
              <a:ext uri="{FF2B5EF4-FFF2-40B4-BE49-F238E27FC236}">
                <a16:creationId xmlns:a16="http://schemas.microsoft.com/office/drawing/2014/main" id="{C1535ABD-4A34-46F4-8B6D-3ADB14CBF1F5}"/>
              </a:ext>
            </a:extLst>
          </p:cNvPr>
          <p:cNvSpPr/>
          <p:nvPr/>
        </p:nvSpPr>
        <p:spPr>
          <a:xfrm>
            <a:off x="850244" y="4437606"/>
            <a:ext cx="5037209" cy="400110"/>
          </a:xfrm>
          <a:prstGeom prst="rect">
            <a:avLst/>
          </a:prstGeom>
        </p:spPr>
        <p:txBody>
          <a:bodyPr wrap="square">
            <a:spAutoFit/>
          </a:bodyPr>
          <a:lstStyle/>
          <a:p>
            <a:r>
              <a:rPr lang="nl-BE" sz="2000" b="1" dirty="0">
                <a:solidFill>
                  <a:srgbClr val="00ABC9"/>
                </a:solidFill>
                <a:latin typeface="Helvetica" pitchFamily="2" charset="0"/>
              </a:rPr>
              <a:t>F</a:t>
            </a:r>
            <a:r>
              <a:rPr lang="en-GB" sz="2000" b="1" dirty="0" err="1">
                <a:solidFill>
                  <a:srgbClr val="00ABC9"/>
                </a:solidFill>
                <a:latin typeface="Helvetica" pitchFamily="2" charset="0"/>
              </a:rPr>
              <a:t>rance</a:t>
            </a:r>
            <a:endParaRPr lang="en-BE" sz="2000" b="1" dirty="0">
              <a:solidFill>
                <a:srgbClr val="00ABC9"/>
              </a:solidFill>
              <a:latin typeface="Helvetica" pitchFamily="2" charset="0"/>
            </a:endParaRPr>
          </a:p>
        </p:txBody>
      </p:sp>
      <p:sp>
        <p:nvSpPr>
          <p:cNvPr id="2" name="TextBox 21">
            <a:extLst>
              <a:ext uri="{FF2B5EF4-FFF2-40B4-BE49-F238E27FC236}">
                <a16:creationId xmlns:a16="http://schemas.microsoft.com/office/drawing/2014/main" id="{CCF12A16-10F3-4556-ABDD-C98A538AD42A}"/>
              </a:ext>
            </a:extLst>
          </p:cNvPr>
          <p:cNvSpPr txBox="1"/>
          <p:nvPr/>
        </p:nvSpPr>
        <p:spPr>
          <a:xfrm>
            <a:off x="1106014" y="4875967"/>
            <a:ext cx="7915563" cy="1661993"/>
          </a:xfrm>
          <a:prstGeom prst="rect">
            <a:avLst/>
          </a:prstGeom>
          <a:noFill/>
        </p:spPr>
        <p:txBody>
          <a:bodyPr wrap="square" rtlCol="0">
            <a:spAutoFit/>
          </a:bodyPr>
          <a:lstStyle/>
          <a:p>
            <a:pPr marL="285750" indent="-285750">
              <a:buFont typeface="Arial" panose="020B0604020202020204" pitchFamily="34" charset="0"/>
              <a:buChar char="•"/>
            </a:pPr>
            <a:r>
              <a:rPr lang="nl-BE" sz="1700" dirty="0">
                <a:latin typeface="Helvetica" pitchFamily="2" charset="0"/>
                <a:cs typeface="Arial" panose="020B0604020202020204" pitchFamily="34" charset="0"/>
              </a:rPr>
              <a:t>Combination of:</a:t>
            </a:r>
          </a:p>
          <a:p>
            <a:pPr marL="742950" lvl="1" indent="-285750">
              <a:buFont typeface="Arial" panose="020B0604020202020204" pitchFamily="34" charset="0"/>
              <a:buChar char="•"/>
            </a:pPr>
            <a:r>
              <a:rPr lang="nl-BE" sz="1700" dirty="0">
                <a:latin typeface="Helvetica" pitchFamily="2" charset="0"/>
                <a:cs typeface="Arial" panose="020B0604020202020204" pitchFamily="34" charset="0"/>
              </a:rPr>
              <a:t>Original </a:t>
            </a:r>
            <a:r>
              <a:rPr lang="nl-BE" sz="1700" dirty="0" err="1">
                <a:latin typeface="Helvetica" pitchFamily="2" charset="0"/>
                <a:cs typeface="Arial" panose="020B0604020202020204" pitchFamily="34" charset="0"/>
              </a:rPr>
              <a:t>inner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brought</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by</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citizens</a:t>
            </a:r>
            <a:r>
              <a:rPr lang="nl-BE" sz="1700" dirty="0">
                <a:latin typeface="Helvetica" pitchFamily="2" charset="0"/>
                <a:cs typeface="Arial" panose="020B0604020202020204" pitchFamily="34" charset="0"/>
              </a:rPr>
              <a:t>)</a:t>
            </a:r>
          </a:p>
          <a:p>
            <a:pPr marL="742950" lvl="1" indent="-285750">
              <a:buFont typeface="Arial" panose="020B0604020202020204" pitchFamily="34" charset="0"/>
              <a:buChar char="•"/>
            </a:pPr>
            <a:r>
              <a:rPr lang="nl-BE" sz="1700" dirty="0">
                <a:latin typeface="Helvetica" pitchFamily="2" charset="0"/>
                <a:cs typeface="Arial" panose="020B0604020202020204" pitchFamily="34" charset="0"/>
              </a:rPr>
              <a:t>Plastic bag</a:t>
            </a:r>
          </a:p>
          <a:p>
            <a:pPr marL="742950" lvl="1" indent="-285750">
              <a:buFont typeface="Arial" panose="020B0604020202020204" pitchFamily="34" charset="0"/>
              <a:buChar char="•"/>
            </a:pPr>
            <a:r>
              <a:rPr lang="nl-BE" sz="1700" dirty="0">
                <a:latin typeface="Helvetica" pitchFamily="2" charset="0"/>
                <a:cs typeface="Arial" panose="020B0604020202020204" pitchFamily="34" charset="0"/>
              </a:rPr>
              <a:t>UN-tested big bag</a:t>
            </a:r>
          </a:p>
          <a:p>
            <a:pPr marL="742950" lvl="1" indent="-285750">
              <a:buFont typeface="Arial" panose="020B0604020202020204" pitchFamily="34" charset="0"/>
              <a:buChar char="•"/>
            </a:pPr>
            <a:r>
              <a:rPr lang="nl-BE" sz="1700" dirty="0">
                <a:latin typeface="Helvetica" pitchFamily="2" charset="0"/>
                <a:cs typeface="Arial" panose="020B0604020202020204" pitchFamily="34" charset="0"/>
              </a:rPr>
              <a:t>Non-UN </a:t>
            </a:r>
            <a:r>
              <a:rPr lang="nl-BE" sz="1700" dirty="0" err="1">
                <a:latin typeface="Helvetica" pitchFamily="2" charset="0"/>
                <a:cs typeface="Arial" panose="020B0604020202020204" pitchFamily="34" charset="0"/>
              </a:rPr>
              <a:t>tested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palletbox</a:t>
            </a:r>
            <a:endParaRPr lang="nl-BE" sz="1700" dirty="0">
              <a:latin typeface="Helvetica" pitchFamily="2" charset="0"/>
              <a:cs typeface="Arial" panose="020B0604020202020204" pitchFamily="34" charset="0"/>
            </a:endParaRPr>
          </a:p>
          <a:p>
            <a:pPr marL="742950" lvl="1" indent="-285750">
              <a:buFont typeface="Arial" panose="020B0604020202020204" pitchFamily="34" charset="0"/>
              <a:buChar char="•"/>
            </a:pPr>
            <a:r>
              <a:rPr lang="nl-BE" sz="1700" dirty="0">
                <a:latin typeface="Helvetica" pitchFamily="2" charset="0"/>
                <a:cs typeface="Arial" panose="020B0604020202020204" pitchFamily="34" charset="0"/>
              </a:rPr>
              <a:t>Only applicable for solid and paint waste.</a:t>
            </a:r>
            <a:endParaRPr lang="en-BE" sz="1700" dirty="0">
              <a:latin typeface="Helvetica" pitchFamily="2" charset="0"/>
              <a:cs typeface="Arial" panose="020B0604020202020204" pitchFamily="34" charset="0"/>
            </a:endParaRPr>
          </a:p>
        </p:txBody>
      </p:sp>
    </p:spTree>
    <p:extLst>
      <p:ext uri="{BB962C8B-B14F-4D97-AF65-F5344CB8AC3E}">
        <p14:creationId xmlns:p14="http://schemas.microsoft.com/office/powerpoint/2010/main" val="3437499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30581" y="626818"/>
            <a:ext cx="8427105" cy="584775"/>
          </a:xfrm>
          <a:prstGeom prst="rect">
            <a:avLst/>
          </a:prstGeom>
        </p:spPr>
        <p:txBody>
          <a:bodyPr wrap="square">
            <a:spAutoFit/>
          </a:bodyPr>
          <a:lstStyle/>
          <a:p>
            <a:r>
              <a:rPr lang="en-GB" sz="3200" b="1" dirty="0">
                <a:solidFill>
                  <a:srgbClr val="123E84"/>
                </a:solidFill>
                <a:latin typeface="Helvetica" pitchFamily="2" charset="0"/>
              </a:rPr>
              <a:t>National derogations (3)</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1463413"/>
            <a:ext cx="5037209" cy="400110"/>
          </a:xfrm>
          <a:prstGeom prst="rect">
            <a:avLst/>
          </a:prstGeom>
        </p:spPr>
        <p:txBody>
          <a:bodyPr wrap="square">
            <a:spAutoFit/>
          </a:bodyPr>
          <a:lstStyle/>
          <a:p>
            <a:r>
              <a:rPr lang="en-GB" sz="2000" b="1" dirty="0">
                <a:solidFill>
                  <a:srgbClr val="00ABC9"/>
                </a:solidFill>
                <a:latin typeface="Helvetica" pitchFamily="2" charset="0"/>
              </a:rPr>
              <a:t>Germany (</a:t>
            </a:r>
            <a:r>
              <a:rPr lang="en-GB" sz="2000" b="1" i="1" dirty="0" err="1">
                <a:solidFill>
                  <a:srgbClr val="00ABC9"/>
                </a:solidFill>
                <a:latin typeface="Helvetica" pitchFamily="2" charset="0"/>
                <a:hlinkClick r:id="rId3" action="ppaction://hlinkfile"/>
              </a:rPr>
              <a:t>Ausnahme</a:t>
            </a:r>
            <a:r>
              <a:rPr lang="en-GB" sz="2000" b="1" i="1" dirty="0">
                <a:solidFill>
                  <a:srgbClr val="00ABC9"/>
                </a:solidFill>
                <a:latin typeface="Helvetica" pitchFamily="2" charset="0"/>
                <a:hlinkClick r:id="rId3" action="ppaction://hlinkfile"/>
              </a:rPr>
              <a:t> 20</a:t>
            </a:r>
            <a:r>
              <a:rPr lang="en-GB" sz="2000" b="1" dirty="0">
                <a:solidFill>
                  <a:srgbClr val="00ABC9"/>
                </a:solidFill>
                <a:latin typeface="Helvetica" pitchFamily="2" charset="0"/>
              </a:rPr>
              <a: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850243" y="1948406"/>
            <a:ext cx="9556499" cy="1661993"/>
          </a:xfrm>
          <a:prstGeom prst="rect">
            <a:avLst/>
          </a:prstGeom>
          <a:noFill/>
        </p:spPr>
        <p:txBody>
          <a:bodyPr wrap="square" rtlCol="0">
            <a:spAutoFit/>
          </a:bodyPr>
          <a:lstStyle/>
          <a:p>
            <a:pPr marL="285750" indent="-285750">
              <a:buFont typeface="Arial" panose="020B0604020202020204" pitchFamily="34" charset="0"/>
              <a:buChar char="•"/>
            </a:pPr>
            <a:r>
              <a:rPr lang="nl-BE" sz="1700" dirty="0">
                <a:latin typeface="Helvetica" pitchFamily="2" charset="0"/>
                <a:cs typeface="Arial" panose="020B0604020202020204" pitchFamily="34" charset="0"/>
              </a:rPr>
              <a:t>Classes 2 </a:t>
            </a:r>
            <a:r>
              <a:rPr lang="nl-BE" sz="1700" dirty="0" err="1">
                <a:latin typeface="Helvetica" pitchFamily="2" charset="0"/>
                <a:cs typeface="Arial" panose="020B0604020202020204" pitchFamily="34" charset="0"/>
              </a:rPr>
              <a:t>to</a:t>
            </a:r>
            <a:r>
              <a:rPr lang="nl-BE" sz="1700" dirty="0">
                <a:latin typeface="Helvetica" pitchFamily="2" charset="0"/>
                <a:cs typeface="Arial" panose="020B0604020202020204" pitchFamily="34" charset="0"/>
              </a:rPr>
              <a:t> 6.1, 8 &amp; 9, </a:t>
            </a:r>
            <a:r>
              <a:rPr lang="nl-BE" sz="1700" dirty="0" err="1">
                <a:latin typeface="Helvetica" pitchFamily="2" charset="0"/>
                <a:cs typeface="Arial" panose="020B0604020202020204" pitchFamily="34" charset="0"/>
              </a:rPr>
              <a:t>combined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and</a:t>
            </a:r>
            <a:r>
              <a:rPr lang="nl-BE" sz="1700" dirty="0">
                <a:latin typeface="Helvetica" pitchFamily="2" charset="0"/>
                <a:cs typeface="Arial" panose="020B0604020202020204" pitchFamily="34" charset="0"/>
              </a:rPr>
              <a:t> transportation in packs </a:t>
            </a:r>
            <a:r>
              <a:rPr lang="nl-BE" sz="1700" dirty="0" err="1">
                <a:latin typeface="Helvetica" pitchFamily="2" charset="0"/>
                <a:cs typeface="Arial" panose="020B0604020202020204" pitchFamily="34" charset="0"/>
              </a:rPr>
              <a:t>and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IBC’s</a:t>
            </a:r>
            <a:r>
              <a:rPr lang="nl-BE" sz="1700" dirty="0">
                <a:latin typeface="Helvetica" pitchFamily="2" charset="0"/>
                <a:cs typeface="Arial" panose="020B0604020202020204" pitchFamily="34" charset="0"/>
              </a:rPr>
              <a:t>. Waste must </a:t>
            </a:r>
            <a:r>
              <a:rPr lang="nl-BE" sz="1700" dirty="0" err="1">
                <a:latin typeface="Helvetica" pitchFamily="2" charset="0"/>
                <a:cs typeface="Arial" panose="020B0604020202020204" pitchFamily="34" charset="0"/>
              </a:rPr>
              <a:t>be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packaged</a:t>
            </a:r>
            <a:r>
              <a:rPr lang="nl-BE" sz="1700" dirty="0">
                <a:latin typeface="Helvetica" pitchFamily="2" charset="0"/>
                <a:cs typeface="Arial" panose="020B0604020202020204" pitchFamily="34" charset="0"/>
              </a:rPr>
              <a:t> in </a:t>
            </a:r>
            <a:r>
              <a:rPr lang="nl-BE" sz="1700" dirty="0" err="1">
                <a:latin typeface="Helvetica" pitchFamily="2" charset="0"/>
                <a:cs typeface="Arial" panose="020B0604020202020204" pitchFamily="34" charset="0"/>
              </a:rPr>
              <a:t>internal</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endParaRPr lang="nl-BE" sz="1700" dirty="0">
              <a:latin typeface="Helvetica" pitchFamily="2" charset="0"/>
              <a:cs typeface="Arial" panose="020B0604020202020204" pitchFamily="34" charset="0"/>
            </a:endParaRPr>
          </a:p>
          <a:p>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err="1">
                <a:latin typeface="Helvetica" pitchFamily="2" charset="0"/>
                <a:cs typeface="Arial" panose="020B0604020202020204" pitchFamily="34" charset="0"/>
              </a:rPr>
              <a:t>Categorization</a:t>
            </a:r>
            <a:r>
              <a:rPr lang="nl-BE" sz="1700" dirty="0">
                <a:latin typeface="Helvetica" pitchFamily="2" charset="0"/>
                <a:cs typeface="Arial" panose="020B0604020202020204" pitchFamily="34" charset="0"/>
              </a:rPr>
              <a:t> in </a:t>
            </a:r>
            <a:r>
              <a:rPr lang="nl-BE" sz="1700" dirty="0" err="1">
                <a:latin typeface="Helvetica" pitchFamily="2" charset="0"/>
                <a:cs typeface="Arial" panose="020B0604020202020204" pitchFamily="34" charset="0"/>
              </a:rPr>
              <a:t>specific</a:t>
            </a:r>
            <a:r>
              <a:rPr lang="nl-BE" sz="1700" dirty="0">
                <a:latin typeface="Helvetica" pitchFamily="2" charset="0"/>
                <a:cs typeface="Arial" panose="020B0604020202020204" pitchFamily="34" charset="0"/>
              </a:rPr>
              <a:t> waste </a:t>
            </a:r>
            <a:r>
              <a:rPr lang="nl-BE" sz="1700" dirty="0" err="1">
                <a:latin typeface="Helvetica" pitchFamily="2" charset="0"/>
                <a:cs typeface="Arial" panose="020B0604020202020204" pitchFamily="34" charset="0"/>
              </a:rPr>
              <a:t>groups</a:t>
            </a:r>
            <a:r>
              <a:rPr lang="nl-BE" sz="1700" dirty="0">
                <a:latin typeface="Helvetica" pitchFamily="2" charset="0"/>
                <a:cs typeface="Arial" panose="020B0604020202020204" pitchFamily="34" charset="0"/>
              </a:rPr>
              <a:t> &amp; </a:t>
            </a:r>
            <a:r>
              <a:rPr lang="nl-BE" sz="1700" dirty="0" err="1">
                <a:latin typeface="Helvetica" pitchFamily="2" charset="0"/>
                <a:cs typeface="Arial" panose="020B0604020202020204" pitchFamily="34" charset="0"/>
              </a:rPr>
              <a:t>use</a:t>
            </a:r>
            <a:r>
              <a:rPr lang="nl-BE" sz="1700" dirty="0">
                <a:latin typeface="Helvetica" pitchFamily="2" charset="0"/>
                <a:cs typeface="Arial" panose="020B0604020202020204" pitchFamily="34" charset="0"/>
              </a:rPr>
              <a:t> of special </a:t>
            </a:r>
            <a:r>
              <a:rPr lang="nl-BE" sz="1700" dirty="0" err="1">
                <a:latin typeface="Helvetica" pitchFamily="2" charset="0"/>
                <a:cs typeface="Arial" panose="020B0604020202020204" pitchFamily="34" charset="0"/>
              </a:rPr>
              <a:t>written</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instructions</a:t>
            </a:r>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Only outer packaging in types that are UN approved for solids of packing group 1 (X marking).</a:t>
            </a:r>
            <a:endParaRPr lang="en-BE" sz="1700"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9253" y="5985613"/>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59568" y="-452533"/>
            <a:ext cx="5338275" cy="5338275"/>
          </a:xfrm>
          <a:prstGeom prst="rect">
            <a:avLst/>
          </a:prstGeom>
        </p:spPr>
      </p:pic>
      <p:sp>
        <p:nvSpPr>
          <p:cNvPr id="5" name="Rectangle 8">
            <a:extLst>
              <a:ext uri="{FF2B5EF4-FFF2-40B4-BE49-F238E27FC236}">
                <a16:creationId xmlns:a16="http://schemas.microsoft.com/office/drawing/2014/main" id="{C1535ABD-4A34-46F4-8B6D-3ADB14CBF1F5}"/>
              </a:ext>
            </a:extLst>
          </p:cNvPr>
          <p:cNvSpPr/>
          <p:nvPr/>
        </p:nvSpPr>
        <p:spPr>
          <a:xfrm>
            <a:off x="850244" y="4037496"/>
            <a:ext cx="5037209" cy="400110"/>
          </a:xfrm>
          <a:prstGeom prst="rect">
            <a:avLst/>
          </a:prstGeom>
        </p:spPr>
        <p:txBody>
          <a:bodyPr wrap="square">
            <a:spAutoFit/>
          </a:bodyPr>
          <a:lstStyle/>
          <a:p>
            <a:r>
              <a:rPr lang="nl-BE" sz="2000" b="1" dirty="0">
                <a:solidFill>
                  <a:srgbClr val="00ABC9"/>
                </a:solidFill>
                <a:latin typeface="Helvetica" pitchFamily="2" charset="0"/>
              </a:rPr>
              <a:t>Sweden</a:t>
            </a:r>
            <a:endParaRPr lang="en-BE" sz="2000" b="1" dirty="0">
              <a:solidFill>
                <a:srgbClr val="00ABC9"/>
              </a:solidFill>
              <a:latin typeface="Helvetica" pitchFamily="2" charset="0"/>
            </a:endParaRPr>
          </a:p>
        </p:txBody>
      </p:sp>
      <p:sp>
        <p:nvSpPr>
          <p:cNvPr id="2" name="TextBox 21">
            <a:extLst>
              <a:ext uri="{FF2B5EF4-FFF2-40B4-BE49-F238E27FC236}">
                <a16:creationId xmlns:a16="http://schemas.microsoft.com/office/drawing/2014/main" id="{CCF12A16-10F3-4556-ABDD-C98A538AD42A}"/>
              </a:ext>
            </a:extLst>
          </p:cNvPr>
          <p:cNvSpPr txBox="1"/>
          <p:nvPr/>
        </p:nvSpPr>
        <p:spPr>
          <a:xfrm>
            <a:off x="850244" y="4437606"/>
            <a:ext cx="10093527" cy="1923604"/>
          </a:xfrm>
          <a:prstGeom prst="rect">
            <a:avLst/>
          </a:prstGeom>
          <a:noFill/>
        </p:spPr>
        <p:txBody>
          <a:bodyPr wrap="square" rtlCol="0">
            <a:spAutoFit/>
          </a:bodyPr>
          <a:lstStyle/>
          <a:p>
            <a:pPr marL="285750" indent="-285750">
              <a:buFont typeface="Arial" panose="020B0604020202020204" pitchFamily="34" charset="0"/>
              <a:buChar char="•"/>
            </a:pPr>
            <a:r>
              <a:rPr lang="nl-BE" sz="1700" dirty="0" err="1">
                <a:latin typeface="Helvetica" pitchFamily="2" charset="0"/>
                <a:cs typeface="Arial" panose="020B0604020202020204" pitchFamily="34" charset="0"/>
              </a:rPr>
              <a:t>Packing</a:t>
            </a:r>
            <a:r>
              <a:rPr lang="nl-BE" sz="1700" dirty="0">
                <a:latin typeface="Helvetica" pitchFamily="2" charset="0"/>
                <a:cs typeface="Arial" panose="020B0604020202020204" pitchFamily="34" charset="0"/>
              </a:rPr>
              <a:t> of </a:t>
            </a:r>
            <a:r>
              <a:rPr lang="nl-BE" sz="1700" dirty="0" err="1">
                <a:latin typeface="Helvetica" pitchFamily="2" charset="0"/>
                <a:cs typeface="Arial" panose="020B0604020202020204" pitchFamily="34" charset="0"/>
              </a:rPr>
              <a:t>inner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packagings</a:t>
            </a:r>
            <a:r>
              <a:rPr lang="nl-BE" sz="1700" dirty="0">
                <a:latin typeface="Helvetica" pitchFamily="2" charset="0"/>
                <a:cs typeface="Arial" panose="020B0604020202020204" pitchFamily="34" charset="0"/>
              </a:rPr>
              <a:t> in </a:t>
            </a:r>
            <a:r>
              <a:rPr lang="nl-BE" sz="1700" dirty="0" err="1">
                <a:latin typeface="Helvetica" pitchFamily="2" charset="0"/>
                <a:cs typeface="Arial" panose="020B0604020202020204" pitchFamily="34" charset="0"/>
              </a:rPr>
              <a:t>IBC’s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and</a:t>
            </a:r>
            <a:r>
              <a:rPr lang="nl-BE" sz="1700" dirty="0">
                <a:latin typeface="Helvetica" pitchFamily="2" charset="0"/>
                <a:cs typeface="Arial" panose="020B0604020202020204" pitchFamily="34" charset="0"/>
              </a:rPr>
              <a:t> large </a:t>
            </a:r>
            <a:r>
              <a:rPr lang="nl-BE" sz="1700" dirty="0" err="1">
                <a:latin typeface="Helvetica" pitchFamily="2" charset="0"/>
                <a:cs typeface="Arial" panose="020B0604020202020204" pitchFamily="34" charset="0"/>
              </a:rPr>
              <a:t>packagings</a:t>
            </a:r>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err="1">
                <a:latin typeface="Helvetica" pitchFamily="2" charset="0"/>
                <a:cs typeface="Arial" panose="020B0604020202020204" pitchFamily="34" charset="0"/>
              </a:rPr>
              <a:t>Packagings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and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IBC’s</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need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not</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to</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be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tested</a:t>
            </a:r>
            <a:r>
              <a:rPr lang="nl-BE" sz="1700" dirty="0">
                <a:latin typeface="Helvetica" pitchFamily="2" charset="0"/>
                <a:cs typeface="Arial" panose="020B0604020202020204" pitchFamily="34" charset="0"/>
              </a:rPr>
              <a:t> as </a:t>
            </a:r>
            <a:r>
              <a:rPr lang="nl-BE" sz="1700" dirty="0" err="1">
                <a:latin typeface="Helvetica" pitchFamily="2" charset="0"/>
                <a:cs typeface="Arial" panose="020B0604020202020204" pitchFamily="34" charset="0"/>
              </a:rPr>
              <a:t>prepared</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for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carriage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with</a:t>
            </a:r>
            <a:r>
              <a:rPr lang="nl-BE" sz="1700" dirty="0">
                <a:latin typeface="Helvetica" pitchFamily="2" charset="0"/>
                <a:cs typeface="Arial" panose="020B0604020202020204" pitchFamily="34" charset="0"/>
              </a:rPr>
              <a:t> a </a:t>
            </a:r>
            <a:r>
              <a:rPr lang="nl-BE" sz="1700" dirty="0" err="1">
                <a:latin typeface="Helvetica" pitchFamily="2" charset="0"/>
                <a:cs typeface="Arial" panose="020B0604020202020204" pitchFamily="34" charset="0"/>
              </a:rPr>
              <a:t>representative</a:t>
            </a:r>
            <a:r>
              <a:rPr lang="nl-BE" sz="1700" dirty="0">
                <a:latin typeface="Helvetica" pitchFamily="2" charset="0"/>
                <a:cs typeface="Arial" panose="020B0604020202020204" pitchFamily="34" charset="0"/>
              </a:rPr>
              <a:t> sample of small </a:t>
            </a:r>
            <a:r>
              <a:rPr lang="nl-BE" sz="1700" dirty="0" err="1">
                <a:latin typeface="Helvetica" pitchFamily="2" charset="0"/>
                <a:cs typeface="Arial" panose="020B0604020202020204" pitchFamily="34" charset="0"/>
              </a:rPr>
              <a:t>inner</a:t>
            </a:r>
            <a:r>
              <a:rPr lang="nl-BE" sz="1700" dirty="0">
                <a:latin typeface="Helvetica" pitchFamily="2" charset="0"/>
                <a:cs typeface="Arial" panose="020B0604020202020204" pitchFamily="34" charset="0"/>
              </a:rPr>
              <a:t> packages</a:t>
            </a:r>
          </a:p>
          <a:p>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Outer packagings need to be UN tested for packing group I and II (X and Y) and contain absorbent material.</a:t>
            </a:r>
            <a:endParaRPr lang="en-BE" sz="1700" dirty="0">
              <a:latin typeface="Helvetica" pitchFamily="2" charset="0"/>
              <a:cs typeface="Arial" panose="020B0604020202020204" pitchFamily="34" charset="0"/>
            </a:endParaRPr>
          </a:p>
        </p:txBody>
      </p:sp>
    </p:spTree>
    <p:extLst>
      <p:ext uri="{BB962C8B-B14F-4D97-AF65-F5344CB8AC3E}">
        <p14:creationId xmlns:p14="http://schemas.microsoft.com/office/powerpoint/2010/main" val="2951782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427105" cy="584775"/>
          </a:xfrm>
          <a:prstGeom prst="rect">
            <a:avLst/>
          </a:prstGeom>
        </p:spPr>
        <p:txBody>
          <a:bodyPr wrap="square">
            <a:spAutoFit/>
          </a:bodyPr>
          <a:lstStyle/>
          <a:p>
            <a:r>
              <a:rPr lang="en-GB" sz="3200" b="1" dirty="0">
                <a:solidFill>
                  <a:srgbClr val="123E84"/>
                </a:solidFill>
                <a:latin typeface="Helvetica" pitchFamily="2" charset="0"/>
              </a:rPr>
              <a:t>National derogations (4)</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3428998"/>
            <a:ext cx="5037209" cy="400110"/>
          </a:xfrm>
          <a:prstGeom prst="rect">
            <a:avLst/>
          </a:prstGeom>
        </p:spPr>
        <p:txBody>
          <a:bodyPr wrap="square">
            <a:spAutoFit/>
          </a:bodyPr>
          <a:lstStyle/>
          <a:p>
            <a:r>
              <a:rPr lang="en-GB" sz="2000" b="1" dirty="0">
                <a:solidFill>
                  <a:srgbClr val="00ABC9"/>
                </a:solidFill>
                <a:latin typeface="Helvetica" pitchFamily="2" charset="0"/>
              </a:rPr>
              <a:t>The Netherlands</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840412" y="4104813"/>
            <a:ext cx="9595359" cy="1138773"/>
          </a:xfrm>
          <a:prstGeom prst="rect">
            <a:avLst/>
          </a:prstGeom>
          <a:noFill/>
        </p:spPr>
        <p:txBody>
          <a:bodyPr wrap="square" rtlCol="0">
            <a:spAutoFit/>
          </a:bodyPr>
          <a:lstStyle/>
          <a:p>
            <a:pPr marL="285750" indent="-285750">
              <a:buFont typeface="Arial" panose="020B0604020202020204" pitchFamily="34" charset="0"/>
              <a:buChar char="•"/>
            </a:pP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in </a:t>
            </a:r>
            <a:r>
              <a:rPr lang="nl-BE" sz="1700" dirty="0" err="1">
                <a:latin typeface="Helvetica" pitchFamily="2" charset="0"/>
                <a:cs typeface="Arial" panose="020B0604020202020204" pitchFamily="34" charset="0"/>
              </a:rPr>
              <a:t>develoment</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especially</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designed</a:t>
            </a:r>
            <a:r>
              <a:rPr lang="nl-BE" sz="1700" dirty="0">
                <a:latin typeface="Helvetica" pitchFamily="2" charset="0"/>
                <a:cs typeface="Arial" panose="020B0604020202020204" pitchFamily="34" charset="0"/>
              </a:rPr>
              <a:t> for waste </a:t>
            </a:r>
            <a:r>
              <a:rPr lang="nl-BE" sz="1700" dirty="0" err="1">
                <a:latin typeface="Helvetica" pitchFamily="2" charset="0"/>
                <a:cs typeface="Arial" panose="020B0604020202020204" pitchFamily="34" charset="0"/>
              </a:rPr>
              <a:t>to</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be</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used</a:t>
            </a:r>
            <a:r>
              <a:rPr lang="nl-BE" sz="1700" dirty="0">
                <a:latin typeface="Helvetica" pitchFamily="2" charset="0"/>
                <a:cs typeface="Arial" panose="020B0604020202020204" pitchFamily="34" charset="0"/>
              </a:rPr>
              <a:t> as </a:t>
            </a:r>
            <a:r>
              <a:rPr lang="nl-BE" sz="1700" dirty="0" err="1">
                <a:latin typeface="Helvetica" pitchFamily="2" charset="0"/>
                <a:cs typeface="Arial" panose="020B0604020202020204" pitchFamily="34" charset="0"/>
              </a:rPr>
              <a:t>external</a:t>
            </a:r>
            <a:r>
              <a:rPr lang="nl-BE" sz="1700" dirty="0">
                <a:latin typeface="Helvetica" pitchFamily="2" charset="0"/>
                <a:cs typeface="Arial" panose="020B0604020202020204" pitchFamily="34" charset="0"/>
              </a:rPr>
              <a:t> </a:t>
            </a:r>
          </a:p>
          <a:p>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r>
              <a:rPr lang="nl-BE" sz="1700" dirty="0">
                <a:latin typeface="Helvetica" pitchFamily="2" charset="0"/>
                <a:cs typeface="Arial" panose="020B0604020202020204" pitchFamily="34" charset="0"/>
              </a:rPr>
              <a:t> for different kind of </a:t>
            </a:r>
            <a:r>
              <a:rPr lang="nl-BE" sz="1700" dirty="0" err="1">
                <a:latin typeface="Helvetica" pitchFamily="2" charset="0"/>
                <a:cs typeface="Arial" panose="020B0604020202020204" pitchFamily="34" charset="0"/>
              </a:rPr>
              <a:t>inner</a:t>
            </a:r>
            <a:r>
              <a:rPr lang="nl-BE" sz="1700" dirty="0">
                <a:latin typeface="Helvetica" pitchFamily="2" charset="0"/>
                <a:cs typeface="Arial" panose="020B0604020202020204" pitchFamily="34" charset="0"/>
              </a:rPr>
              <a:t> </a:t>
            </a:r>
            <a:r>
              <a:rPr lang="nl-BE" sz="1700" dirty="0" err="1">
                <a:latin typeface="Helvetica" pitchFamily="2" charset="0"/>
                <a:cs typeface="Arial" panose="020B0604020202020204" pitchFamily="34" charset="0"/>
              </a:rPr>
              <a:t>packaging</a:t>
            </a:r>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endParaRPr lang="nl-BE" sz="1700" dirty="0">
              <a:latin typeface="Helvetica" pitchFamily="2" charset="0"/>
              <a:cs typeface="Arial" panose="020B0604020202020204" pitchFamily="34" charset="0"/>
            </a:endParaRPr>
          </a:p>
          <a:p>
            <a:pPr marL="285750" indent="-285750">
              <a:buFont typeface="Arial" panose="020B0604020202020204" pitchFamily="34" charset="0"/>
              <a:buChar char="•"/>
            </a:pPr>
            <a:r>
              <a:rPr lang="nl-BE" sz="1700" dirty="0">
                <a:latin typeface="Helvetica" pitchFamily="2" charset="0"/>
                <a:cs typeface="Arial" panose="020B0604020202020204" pitchFamily="34" charset="0"/>
              </a:rPr>
              <a:t>At present: UN-tested open drums.</a:t>
            </a:r>
            <a:endParaRPr lang="en-BE" sz="1700"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
        <p:nvSpPr>
          <p:cNvPr id="5" name="Rectangle 8">
            <a:extLst>
              <a:ext uri="{FF2B5EF4-FFF2-40B4-BE49-F238E27FC236}">
                <a16:creationId xmlns:a16="http://schemas.microsoft.com/office/drawing/2014/main" id="{C1535ABD-4A34-46F4-8B6D-3ADB14CBF1F5}"/>
              </a:ext>
            </a:extLst>
          </p:cNvPr>
          <p:cNvSpPr/>
          <p:nvPr/>
        </p:nvSpPr>
        <p:spPr>
          <a:xfrm>
            <a:off x="850244" y="1816494"/>
            <a:ext cx="5037209" cy="400110"/>
          </a:xfrm>
          <a:prstGeom prst="rect">
            <a:avLst/>
          </a:prstGeom>
        </p:spPr>
        <p:txBody>
          <a:bodyPr wrap="square">
            <a:spAutoFit/>
          </a:bodyPr>
          <a:lstStyle/>
          <a:p>
            <a:r>
              <a:rPr lang="nl-BE" sz="2000" b="1" dirty="0">
                <a:solidFill>
                  <a:srgbClr val="00ABC9"/>
                </a:solidFill>
                <a:latin typeface="Helvetica" pitchFamily="2" charset="0"/>
              </a:rPr>
              <a:t>Switzerland</a:t>
            </a:r>
            <a:endParaRPr lang="en-BE" sz="2000" b="1" dirty="0">
              <a:solidFill>
                <a:srgbClr val="00ABC9"/>
              </a:solidFill>
              <a:latin typeface="Helvetica" pitchFamily="2" charset="0"/>
            </a:endParaRPr>
          </a:p>
        </p:txBody>
      </p:sp>
      <p:sp>
        <p:nvSpPr>
          <p:cNvPr id="2" name="TextBox 21">
            <a:extLst>
              <a:ext uri="{FF2B5EF4-FFF2-40B4-BE49-F238E27FC236}">
                <a16:creationId xmlns:a16="http://schemas.microsoft.com/office/drawing/2014/main" id="{CCF12A16-10F3-4556-ABDD-C98A538AD42A}"/>
              </a:ext>
            </a:extLst>
          </p:cNvPr>
          <p:cNvSpPr txBox="1"/>
          <p:nvPr/>
        </p:nvSpPr>
        <p:spPr>
          <a:xfrm>
            <a:off x="850244" y="2399245"/>
            <a:ext cx="7915563" cy="353943"/>
          </a:xfrm>
          <a:prstGeom prst="rect">
            <a:avLst/>
          </a:prstGeom>
          <a:noFill/>
        </p:spPr>
        <p:txBody>
          <a:bodyPr wrap="square" rtlCol="0">
            <a:spAutoFit/>
          </a:bodyPr>
          <a:lstStyle/>
          <a:p>
            <a:pPr marL="285750" indent="-285750">
              <a:buFont typeface="Arial" panose="020B0604020202020204" pitchFamily="34" charset="0"/>
              <a:buChar char="•"/>
            </a:pPr>
            <a:r>
              <a:rPr lang="nl-BE" sz="1700" dirty="0">
                <a:latin typeface="Helvetica" pitchFamily="2" charset="0"/>
                <a:cs typeface="Arial" panose="020B0604020202020204" pitchFamily="34" charset="0"/>
              </a:rPr>
              <a:t>More information on p.45-46 of this FEAD document (</a:t>
            </a:r>
            <a:r>
              <a:rPr lang="nl-BE" sz="1700" dirty="0">
                <a:latin typeface="Helvetica" pitchFamily="2" charset="0"/>
                <a:cs typeface="Arial" panose="020B0604020202020204" pitchFamily="34" charset="0"/>
                <a:hlinkClick r:id="rId5"/>
              </a:rPr>
              <a:t>see here</a:t>
            </a:r>
            <a:r>
              <a:rPr lang="nl-BE" sz="1700" dirty="0">
                <a:latin typeface="Helvetica" pitchFamily="2" charset="0"/>
                <a:cs typeface="Arial" panose="020B0604020202020204" pitchFamily="34" charset="0"/>
              </a:rPr>
              <a:t>). </a:t>
            </a:r>
            <a:endParaRPr lang="en-BE" sz="1700" dirty="0">
              <a:latin typeface="Helvetica" pitchFamily="2" charset="0"/>
              <a:cs typeface="Arial" panose="020B0604020202020204" pitchFamily="34" charset="0"/>
            </a:endParaRPr>
          </a:p>
        </p:txBody>
      </p:sp>
    </p:spTree>
    <p:extLst>
      <p:ext uri="{BB962C8B-B14F-4D97-AF65-F5344CB8AC3E}">
        <p14:creationId xmlns:p14="http://schemas.microsoft.com/office/powerpoint/2010/main" val="4112658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427105" cy="584775"/>
          </a:xfrm>
          <a:prstGeom prst="rect">
            <a:avLst/>
          </a:prstGeom>
        </p:spPr>
        <p:txBody>
          <a:bodyPr wrap="square">
            <a:spAutoFit/>
          </a:bodyPr>
          <a:lstStyle/>
          <a:p>
            <a:r>
              <a:rPr lang="en-GB" sz="3200" b="1" dirty="0">
                <a:solidFill>
                  <a:srgbClr val="123E84"/>
                </a:solidFill>
                <a:latin typeface="Helvetica" pitchFamily="2" charset="0"/>
              </a:rPr>
              <a:t>National derogations (5)</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1820230"/>
            <a:ext cx="5037209" cy="400110"/>
          </a:xfrm>
          <a:prstGeom prst="rect">
            <a:avLst/>
          </a:prstGeom>
        </p:spPr>
        <p:txBody>
          <a:bodyPr wrap="square">
            <a:spAutoFit/>
          </a:bodyPr>
          <a:lstStyle/>
          <a:p>
            <a:r>
              <a:rPr lang="en-GB" sz="2000" b="1" dirty="0">
                <a:solidFill>
                  <a:srgbClr val="00ABC9"/>
                </a:solidFill>
                <a:latin typeface="Helvetica" pitchFamily="2" charset="0"/>
              </a:rPr>
              <a:t>USA</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850244" y="2370371"/>
            <a:ext cx="7915563" cy="615553"/>
          </a:xfrm>
          <a:prstGeom prst="rect">
            <a:avLst/>
          </a:prstGeom>
          <a:noFill/>
        </p:spPr>
        <p:txBody>
          <a:bodyPr wrap="square" rtlCol="0">
            <a:spAutoFit/>
          </a:bodyPr>
          <a:lstStyle/>
          <a:p>
            <a:pPr marL="285750" indent="-285750">
              <a:buFont typeface="Arial" panose="020B0604020202020204" pitchFamily="34" charset="0"/>
              <a:buChar char="•"/>
            </a:pPr>
            <a:r>
              <a:rPr lang="nl-BE" sz="1700" dirty="0">
                <a:latin typeface="Helvetica" pitchFamily="2" charset="0"/>
                <a:cs typeface="Arial" panose="020B0604020202020204" pitchFamily="34" charset="0"/>
              </a:rPr>
              <a:t>More information on national US derogation on p. 47-49 of this FEAD document (</a:t>
            </a:r>
            <a:r>
              <a:rPr lang="nl-BE" sz="1700" dirty="0">
                <a:latin typeface="Helvetica" pitchFamily="2" charset="0"/>
                <a:cs typeface="Arial" panose="020B0604020202020204" pitchFamily="34" charset="0"/>
                <a:hlinkClick r:id="rId3"/>
              </a:rPr>
              <a:t>see here</a:t>
            </a:r>
            <a:r>
              <a:rPr lang="nl-BE" sz="1700" dirty="0">
                <a:latin typeface="Helvetica" pitchFamily="2" charset="0"/>
                <a:cs typeface="Arial" panose="020B0604020202020204" pitchFamily="34" charset="0"/>
              </a:rPr>
              <a:t>). </a:t>
            </a:r>
            <a:endParaRPr lang="en-BE" sz="1700"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Tree>
    <p:extLst>
      <p:ext uri="{BB962C8B-B14F-4D97-AF65-F5344CB8AC3E}">
        <p14:creationId xmlns:p14="http://schemas.microsoft.com/office/powerpoint/2010/main" val="352826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736990"/>
            <a:ext cx="8427105" cy="584775"/>
          </a:xfrm>
          <a:prstGeom prst="rect">
            <a:avLst/>
          </a:prstGeom>
        </p:spPr>
        <p:txBody>
          <a:bodyPr wrap="square">
            <a:spAutoFit/>
          </a:bodyPr>
          <a:lstStyle/>
          <a:p>
            <a:r>
              <a:rPr lang="en-GB" sz="3200" b="1" dirty="0">
                <a:solidFill>
                  <a:srgbClr val="123E84"/>
                </a:solidFill>
                <a:latin typeface="Helvetica" pitchFamily="2" charset="0"/>
              </a:rPr>
              <a:t>Overview of used outer </a:t>
            </a:r>
            <a:r>
              <a:rPr lang="en-GB" sz="3200" b="1" dirty="0" err="1">
                <a:solidFill>
                  <a:srgbClr val="123E84"/>
                </a:solidFill>
                <a:latin typeface="Helvetica" pitchFamily="2" charset="0"/>
              </a:rPr>
              <a:t>packagings</a:t>
            </a:r>
            <a:r>
              <a:rPr lang="en-GB" sz="3200" b="1" dirty="0">
                <a:solidFill>
                  <a:srgbClr val="123E84"/>
                </a:solidFill>
                <a:latin typeface="Helvetica" pitchFamily="2" charset="0"/>
              </a:rPr>
              <a:t> (1)</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16549" y="-719704"/>
            <a:ext cx="5338275" cy="5338275"/>
          </a:xfrm>
          <a:prstGeom prst="rect">
            <a:avLst/>
          </a:prstGeom>
        </p:spPr>
      </p:pic>
      <p:pic>
        <p:nvPicPr>
          <p:cNvPr id="3" name="Afbeelding 2" descr="Afbeelding met zitten, vrachtwagen, staand, zijde&#10;&#10;Automatisch gegenereerde beschrijving">
            <a:extLst>
              <a:ext uri="{FF2B5EF4-FFF2-40B4-BE49-F238E27FC236}">
                <a16:creationId xmlns:a16="http://schemas.microsoft.com/office/drawing/2014/main" id="{32315658-9EFA-435E-9D3E-5F8B752CD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042" y="1638014"/>
            <a:ext cx="2828059" cy="2044700"/>
          </a:xfrm>
          <a:prstGeom prst="rect">
            <a:avLst/>
          </a:prstGeom>
        </p:spPr>
      </p:pic>
      <p:sp>
        <p:nvSpPr>
          <p:cNvPr id="5" name="TextBox 21">
            <a:extLst>
              <a:ext uri="{FF2B5EF4-FFF2-40B4-BE49-F238E27FC236}">
                <a16:creationId xmlns:a16="http://schemas.microsoft.com/office/drawing/2014/main" id="{544B887B-6B61-4B0D-AD30-6646ED821F63}"/>
              </a:ext>
            </a:extLst>
          </p:cNvPr>
          <p:cNvSpPr txBox="1"/>
          <p:nvPr/>
        </p:nvSpPr>
        <p:spPr>
          <a:xfrm>
            <a:off x="1669094" y="3920075"/>
            <a:ext cx="1445005" cy="400110"/>
          </a:xfrm>
          <a:prstGeom prst="rect">
            <a:avLst/>
          </a:prstGeom>
          <a:noFill/>
        </p:spPr>
        <p:txBody>
          <a:bodyPr wrap="square" rtlCol="0">
            <a:spAutoFit/>
          </a:bodyPr>
          <a:lstStyle/>
          <a:p>
            <a:pPr algn="ctr"/>
            <a:r>
              <a:rPr lang="nl-BE" sz="2000" b="1" dirty="0">
                <a:latin typeface="Helvetica" pitchFamily="2" charset="0"/>
                <a:cs typeface="Arial" panose="020B0604020202020204" pitchFamily="34" charset="0"/>
              </a:rPr>
              <a:t>IBC 11H2</a:t>
            </a:r>
            <a:endParaRPr lang="en-BE" sz="2000" b="1" dirty="0">
              <a:latin typeface="Helvetica" pitchFamily="2" charset="0"/>
              <a:cs typeface="Arial" panose="020B0604020202020204" pitchFamily="34" charset="0"/>
            </a:endParaRPr>
          </a:p>
        </p:txBody>
      </p:sp>
      <p:pic>
        <p:nvPicPr>
          <p:cNvPr id="7" name="Afbeelding 6" descr="Afbeelding met binnen, zitten, klein, tafel&#10;&#10;Automatisch gegenereerde beschrijving">
            <a:extLst>
              <a:ext uri="{FF2B5EF4-FFF2-40B4-BE49-F238E27FC236}">
                <a16:creationId xmlns:a16="http://schemas.microsoft.com/office/drawing/2014/main" id="{238DCDC9-8A3F-4F76-A42B-57C3C0CC1F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46703" y="1718971"/>
            <a:ext cx="2943684" cy="2044700"/>
          </a:xfrm>
          <a:prstGeom prst="rect">
            <a:avLst/>
          </a:prstGeom>
        </p:spPr>
      </p:pic>
      <p:sp>
        <p:nvSpPr>
          <p:cNvPr id="11" name="TextBox 21">
            <a:extLst>
              <a:ext uri="{FF2B5EF4-FFF2-40B4-BE49-F238E27FC236}">
                <a16:creationId xmlns:a16="http://schemas.microsoft.com/office/drawing/2014/main" id="{1D820CA9-E0EA-4C0E-B293-7C2E604EC6A9}"/>
              </a:ext>
            </a:extLst>
          </p:cNvPr>
          <p:cNvSpPr txBox="1"/>
          <p:nvPr/>
        </p:nvSpPr>
        <p:spPr>
          <a:xfrm>
            <a:off x="6868865" y="4583930"/>
            <a:ext cx="2300830" cy="1015663"/>
          </a:xfrm>
          <a:prstGeom prst="rect">
            <a:avLst/>
          </a:prstGeom>
          <a:noFill/>
        </p:spPr>
        <p:txBody>
          <a:bodyPr wrap="square" rtlCol="0">
            <a:spAutoFit/>
          </a:bodyPr>
          <a:lstStyle/>
          <a:p>
            <a:pPr algn="ctr"/>
            <a:r>
              <a:rPr lang="nl-BE" sz="2000" b="1" dirty="0">
                <a:latin typeface="Helvetica" pitchFamily="2" charset="0"/>
                <a:cs typeface="Arial" panose="020B0604020202020204" pitchFamily="34" charset="0"/>
              </a:rPr>
              <a:t>Small hazardous waste box </a:t>
            </a:r>
          </a:p>
          <a:p>
            <a:pPr algn="ctr"/>
            <a:r>
              <a:rPr lang="nl-BE" sz="2000" b="1" dirty="0">
                <a:latin typeface="Helvetica" pitchFamily="2" charset="0"/>
                <a:cs typeface="Arial" panose="020B0604020202020204" pitchFamily="34" charset="0"/>
              </a:rPr>
              <a:t>(X </a:t>
            </a:r>
            <a:r>
              <a:rPr lang="nl-BE" sz="2000" b="1" dirty="0" err="1">
                <a:latin typeface="Helvetica" pitchFamily="2" charset="0"/>
                <a:cs typeface="Arial" panose="020B0604020202020204" pitchFamily="34" charset="0"/>
              </a:rPr>
              <a:t>marking</a:t>
            </a:r>
            <a:r>
              <a:rPr lang="nl-BE" sz="2000" b="1" dirty="0">
                <a:latin typeface="Helvetica" pitchFamily="2" charset="0"/>
                <a:cs typeface="Arial" panose="020B0604020202020204" pitchFamily="34" charset="0"/>
              </a:rPr>
              <a:t>)</a:t>
            </a:r>
            <a:endParaRPr lang="en-BE" sz="2000" b="1" dirty="0">
              <a:latin typeface="Helvetica" pitchFamily="2" charset="0"/>
              <a:cs typeface="Arial" panose="020B0604020202020204" pitchFamily="34" charset="0"/>
            </a:endParaRPr>
          </a:p>
        </p:txBody>
      </p:sp>
      <p:pic>
        <p:nvPicPr>
          <p:cNvPr id="15" name="Afbeelding 14" descr="Afbeelding met binnen, computer, zitten, oven&#10;&#10;Automatisch gegenereerde beschrijving">
            <a:extLst>
              <a:ext uri="{FF2B5EF4-FFF2-40B4-BE49-F238E27FC236}">
                <a16:creationId xmlns:a16="http://schemas.microsoft.com/office/drawing/2014/main" id="{279F414E-0459-4787-B928-FF06A4ECB1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19280" y="1731987"/>
            <a:ext cx="1797102" cy="2188088"/>
          </a:xfrm>
          <a:prstGeom prst="rect">
            <a:avLst/>
          </a:prstGeom>
        </p:spPr>
      </p:pic>
      <p:pic>
        <p:nvPicPr>
          <p:cNvPr id="17" name="Afbeelding 16">
            <a:extLst>
              <a:ext uri="{FF2B5EF4-FFF2-40B4-BE49-F238E27FC236}">
                <a16:creationId xmlns:a16="http://schemas.microsoft.com/office/drawing/2014/main" id="{BF366C3D-65E2-4F0D-8A3C-F442CD0444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96042" y="3900081"/>
            <a:ext cx="1445005" cy="2672726"/>
          </a:xfrm>
          <a:prstGeom prst="rect">
            <a:avLst/>
          </a:prstGeom>
        </p:spPr>
      </p:pic>
    </p:spTree>
    <p:extLst>
      <p:ext uri="{BB962C8B-B14F-4D97-AF65-F5344CB8AC3E}">
        <p14:creationId xmlns:p14="http://schemas.microsoft.com/office/powerpoint/2010/main" val="150471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655098"/>
            <a:ext cx="8427105" cy="584775"/>
          </a:xfrm>
          <a:prstGeom prst="rect">
            <a:avLst/>
          </a:prstGeom>
        </p:spPr>
        <p:txBody>
          <a:bodyPr wrap="square">
            <a:spAutoFit/>
          </a:bodyPr>
          <a:lstStyle/>
          <a:p>
            <a:r>
              <a:rPr lang="en-GB" sz="3200" b="1" dirty="0">
                <a:solidFill>
                  <a:srgbClr val="123E84"/>
                </a:solidFill>
                <a:latin typeface="Helvetica" pitchFamily="2" charset="0"/>
              </a:rPr>
              <a:t>Overview of used outer </a:t>
            </a:r>
            <a:r>
              <a:rPr lang="en-GB" sz="3200" b="1" dirty="0" err="1">
                <a:solidFill>
                  <a:srgbClr val="123E84"/>
                </a:solidFill>
                <a:latin typeface="Helvetica" pitchFamily="2" charset="0"/>
              </a:rPr>
              <a:t>packagings</a:t>
            </a:r>
            <a:r>
              <a:rPr lang="en-GB" sz="3200" b="1" dirty="0">
                <a:solidFill>
                  <a:srgbClr val="123E84"/>
                </a:solidFill>
                <a:latin typeface="Helvetica" pitchFamily="2" charset="0"/>
              </a:rPr>
              <a:t> (2)</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sp>
        <p:nvSpPr>
          <p:cNvPr id="5" name="TextBox 21">
            <a:extLst>
              <a:ext uri="{FF2B5EF4-FFF2-40B4-BE49-F238E27FC236}">
                <a16:creationId xmlns:a16="http://schemas.microsoft.com/office/drawing/2014/main" id="{544B887B-6B61-4B0D-AD30-6646ED821F63}"/>
              </a:ext>
            </a:extLst>
          </p:cNvPr>
          <p:cNvSpPr txBox="1"/>
          <p:nvPr/>
        </p:nvSpPr>
        <p:spPr>
          <a:xfrm>
            <a:off x="1361274" y="5803357"/>
            <a:ext cx="1672612" cy="707886"/>
          </a:xfrm>
          <a:prstGeom prst="rect">
            <a:avLst/>
          </a:prstGeom>
          <a:noFill/>
        </p:spPr>
        <p:txBody>
          <a:bodyPr wrap="square" rtlCol="0">
            <a:spAutoFit/>
          </a:bodyPr>
          <a:lstStyle/>
          <a:p>
            <a:pPr algn="ctr"/>
            <a:r>
              <a:rPr lang="nl-BE" sz="2000" b="1" dirty="0">
                <a:latin typeface="Helvetica" pitchFamily="2" charset="0"/>
                <a:cs typeface="Arial" panose="020B0604020202020204" pitchFamily="34" charset="0"/>
              </a:rPr>
              <a:t>Outer </a:t>
            </a:r>
            <a:r>
              <a:rPr lang="nl-BE" sz="2000" b="1" dirty="0" err="1">
                <a:latin typeface="Helvetica" pitchFamily="2" charset="0"/>
                <a:cs typeface="Arial" panose="020B0604020202020204" pitchFamily="34" charset="0"/>
              </a:rPr>
              <a:t>receptacles</a:t>
            </a:r>
            <a:endParaRPr lang="en-BE" sz="2000" b="1" dirty="0">
              <a:latin typeface="Helvetica" pitchFamily="2" charset="0"/>
              <a:cs typeface="Arial" panose="020B0604020202020204" pitchFamily="34" charset="0"/>
            </a:endParaRPr>
          </a:p>
        </p:txBody>
      </p:sp>
      <p:pic>
        <p:nvPicPr>
          <p:cNvPr id="2" name="Afbeelding 1">
            <a:extLst>
              <a:ext uri="{FF2B5EF4-FFF2-40B4-BE49-F238E27FC236}">
                <a16:creationId xmlns:a16="http://schemas.microsoft.com/office/drawing/2014/main" id="{D7EC4370-9367-4F27-B243-ACF8C433EE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2020" y="4963698"/>
            <a:ext cx="3407959" cy="1743607"/>
          </a:xfrm>
          <a:prstGeom prst="rect">
            <a:avLst/>
          </a:prstGeom>
        </p:spPr>
      </p:pic>
      <p:pic>
        <p:nvPicPr>
          <p:cNvPr id="14" name="Image 9">
            <a:extLst>
              <a:ext uri="{FF2B5EF4-FFF2-40B4-BE49-F238E27FC236}">
                <a16:creationId xmlns:a16="http://schemas.microsoft.com/office/drawing/2014/main" id="{C8BF10F8-D760-4880-826A-770A65291FB0}"/>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4090746" y="2189046"/>
            <a:ext cx="3065051" cy="2095512"/>
          </a:xfrm>
          <a:prstGeom prst="rect">
            <a:avLst/>
          </a:prstGeom>
          <a:noFill/>
          <a:ln>
            <a:noFill/>
          </a:ln>
        </p:spPr>
      </p:pic>
      <p:pic>
        <p:nvPicPr>
          <p:cNvPr id="16" name="Image 7">
            <a:extLst>
              <a:ext uri="{FF2B5EF4-FFF2-40B4-BE49-F238E27FC236}">
                <a16:creationId xmlns:a16="http://schemas.microsoft.com/office/drawing/2014/main" id="{96874D56-CDF4-4740-87AC-7A4A2706D753}"/>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489448" y="2469379"/>
            <a:ext cx="3848100" cy="2087880"/>
          </a:xfrm>
          <a:prstGeom prst="rect">
            <a:avLst/>
          </a:prstGeom>
          <a:noFill/>
          <a:ln>
            <a:noFill/>
          </a:ln>
        </p:spPr>
      </p:pic>
      <p:pic>
        <p:nvPicPr>
          <p:cNvPr id="18" name="Image 8">
            <a:extLst>
              <a:ext uri="{FF2B5EF4-FFF2-40B4-BE49-F238E27FC236}">
                <a16:creationId xmlns:a16="http://schemas.microsoft.com/office/drawing/2014/main" id="{60D019DD-E5EA-437D-A492-703B2D1E6E78}"/>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8007927" y="1801644"/>
            <a:ext cx="2778439" cy="3080037"/>
          </a:xfrm>
          <a:prstGeom prst="rect">
            <a:avLst/>
          </a:prstGeom>
          <a:noFill/>
          <a:ln>
            <a:noFill/>
          </a:ln>
        </p:spPr>
      </p:pic>
    </p:spTree>
    <p:extLst>
      <p:ext uri="{BB962C8B-B14F-4D97-AF65-F5344CB8AC3E}">
        <p14:creationId xmlns:p14="http://schemas.microsoft.com/office/powerpoint/2010/main" val="2625269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516597"/>
            <a:ext cx="8427105" cy="584775"/>
          </a:xfrm>
          <a:prstGeom prst="rect">
            <a:avLst/>
          </a:prstGeom>
        </p:spPr>
        <p:txBody>
          <a:bodyPr wrap="square">
            <a:spAutoFit/>
          </a:bodyPr>
          <a:lstStyle/>
          <a:p>
            <a:r>
              <a:rPr lang="en-GB" sz="3200" b="1" dirty="0">
                <a:solidFill>
                  <a:srgbClr val="123E84"/>
                </a:solidFill>
                <a:latin typeface="Helvetica" pitchFamily="2" charset="0"/>
              </a:rPr>
              <a:t>Overview of used outer </a:t>
            </a:r>
            <a:r>
              <a:rPr lang="en-GB" sz="3200" b="1" dirty="0" err="1">
                <a:solidFill>
                  <a:srgbClr val="123E84"/>
                </a:solidFill>
                <a:latin typeface="Helvetica" pitchFamily="2" charset="0"/>
              </a:rPr>
              <a:t>packagings</a:t>
            </a:r>
            <a:r>
              <a:rPr lang="en-GB" sz="3200" b="1" dirty="0">
                <a:solidFill>
                  <a:srgbClr val="123E84"/>
                </a:solidFill>
                <a:latin typeface="Helvetica" pitchFamily="2" charset="0"/>
              </a:rPr>
              <a:t> (3)</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71900" y="-805722"/>
            <a:ext cx="5338275" cy="5338275"/>
          </a:xfrm>
          <a:prstGeom prst="rect">
            <a:avLst/>
          </a:prstGeom>
        </p:spPr>
      </p:pic>
      <p:sp>
        <p:nvSpPr>
          <p:cNvPr id="5" name="TextBox 21">
            <a:extLst>
              <a:ext uri="{FF2B5EF4-FFF2-40B4-BE49-F238E27FC236}">
                <a16:creationId xmlns:a16="http://schemas.microsoft.com/office/drawing/2014/main" id="{544B887B-6B61-4B0D-AD30-6646ED821F63}"/>
              </a:ext>
            </a:extLst>
          </p:cNvPr>
          <p:cNvSpPr txBox="1"/>
          <p:nvPr/>
        </p:nvSpPr>
        <p:spPr>
          <a:xfrm>
            <a:off x="812741" y="5248550"/>
            <a:ext cx="1672612" cy="707886"/>
          </a:xfrm>
          <a:prstGeom prst="rect">
            <a:avLst/>
          </a:prstGeom>
          <a:noFill/>
        </p:spPr>
        <p:txBody>
          <a:bodyPr wrap="square" rtlCol="0">
            <a:spAutoFit/>
          </a:bodyPr>
          <a:lstStyle/>
          <a:p>
            <a:pPr algn="ctr"/>
            <a:r>
              <a:rPr lang="nl-BE" sz="2000" b="1" dirty="0">
                <a:latin typeface="Helvetica" pitchFamily="2" charset="0"/>
                <a:cs typeface="Arial" panose="020B0604020202020204" pitchFamily="34" charset="0"/>
              </a:rPr>
              <a:t>UN-tested big bags</a:t>
            </a:r>
            <a:endParaRPr lang="en-BE" sz="2000" b="1" dirty="0">
              <a:latin typeface="Helvetica" pitchFamily="2" charset="0"/>
              <a:cs typeface="Arial" panose="020B0604020202020204" pitchFamily="34" charset="0"/>
            </a:endParaRPr>
          </a:p>
        </p:txBody>
      </p:sp>
      <p:pic>
        <p:nvPicPr>
          <p:cNvPr id="3" name="Afbeelding 2">
            <a:extLst>
              <a:ext uri="{FF2B5EF4-FFF2-40B4-BE49-F238E27FC236}">
                <a16:creationId xmlns:a16="http://schemas.microsoft.com/office/drawing/2014/main" id="{7D481B83-25C1-4F7B-82F6-BACA1E4EF3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6448" y="4398079"/>
            <a:ext cx="2243522" cy="2139881"/>
          </a:xfrm>
          <a:prstGeom prst="rect">
            <a:avLst/>
          </a:prstGeom>
        </p:spPr>
      </p:pic>
      <p:pic>
        <p:nvPicPr>
          <p:cNvPr id="13" name="Image 3">
            <a:extLst>
              <a:ext uri="{FF2B5EF4-FFF2-40B4-BE49-F238E27FC236}">
                <a16:creationId xmlns:a16="http://schemas.microsoft.com/office/drawing/2014/main" id="{808562B5-F3C3-4006-9A69-753C85FC97B8}"/>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4360320" y="1632833"/>
            <a:ext cx="2857500" cy="2143125"/>
          </a:xfrm>
          <a:prstGeom prst="rect">
            <a:avLst/>
          </a:prstGeom>
          <a:noFill/>
          <a:ln>
            <a:noFill/>
          </a:ln>
        </p:spPr>
      </p:pic>
      <p:pic>
        <p:nvPicPr>
          <p:cNvPr id="15" name="Image 4">
            <a:extLst>
              <a:ext uri="{FF2B5EF4-FFF2-40B4-BE49-F238E27FC236}">
                <a16:creationId xmlns:a16="http://schemas.microsoft.com/office/drawing/2014/main" id="{A0F517C2-C3F1-46EF-A3D8-7BAA406488E3}"/>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951305" y="1466952"/>
            <a:ext cx="3139440" cy="2700020"/>
          </a:xfrm>
          <a:prstGeom prst="rect">
            <a:avLst/>
          </a:prstGeom>
          <a:noFill/>
          <a:ln>
            <a:noFill/>
          </a:ln>
        </p:spPr>
      </p:pic>
      <p:pic>
        <p:nvPicPr>
          <p:cNvPr id="6" name="Afbeelding 5">
            <a:extLst>
              <a:ext uri="{FF2B5EF4-FFF2-40B4-BE49-F238E27FC236}">
                <a16:creationId xmlns:a16="http://schemas.microsoft.com/office/drawing/2014/main" id="{B0DD522C-21F9-4E41-99B9-53A6FF53501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13700" y="1101372"/>
            <a:ext cx="2475191" cy="3304318"/>
          </a:xfrm>
          <a:prstGeom prst="rect">
            <a:avLst/>
          </a:prstGeom>
        </p:spPr>
      </p:pic>
      <p:pic>
        <p:nvPicPr>
          <p:cNvPr id="17" name="Image 6">
            <a:extLst>
              <a:ext uri="{FF2B5EF4-FFF2-40B4-BE49-F238E27FC236}">
                <a16:creationId xmlns:a16="http://schemas.microsoft.com/office/drawing/2014/main" id="{BCE6F8FB-964E-4869-B542-4C491FAFC157}"/>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rot="5400000">
            <a:off x="6157325" y="3789647"/>
            <a:ext cx="3286125" cy="2464435"/>
          </a:xfrm>
          <a:prstGeom prst="rect">
            <a:avLst/>
          </a:prstGeom>
          <a:noFill/>
          <a:ln>
            <a:noFill/>
          </a:ln>
        </p:spPr>
      </p:pic>
      <p:sp>
        <p:nvSpPr>
          <p:cNvPr id="7" name="TextBox 21">
            <a:extLst>
              <a:ext uri="{FF2B5EF4-FFF2-40B4-BE49-F238E27FC236}">
                <a16:creationId xmlns:a16="http://schemas.microsoft.com/office/drawing/2014/main" id="{2B5F260D-1E01-4B50-A415-FEC821C43C8F}"/>
              </a:ext>
            </a:extLst>
          </p:cNvPr>
          <p:cNvSpPr txBox="1"/>
          <p:nvPr/>
        </p:nvSpPr>
        <p:spPr>
          <a:xfrm>
            <a:off x="8913658" y="4952017"/>
            <a:ext cx="1672612" cy="707886"/>
          </a:xfrm>
          <a:prstGeom prst="rect">
            <a:avLst/>
          </a:prstGeom>
          <a:noFill/>
        </p:spPr>
        <p:txBody>
          <a:bodyPr wrap="square" rtlCol="0">
            <a:spAutoFit/>
          </a:bodyPr>
          <a:lstStyle/>
          <a:p>
            <a:pPr algn="ctr"/>
            <a:r>
              <a:rPr lang="nl-BE" sz="2000" b="1" dirty="0">
                <a:latin typeface="Helvetica" pitchFamily="2" charset="0"/>
                <a:cs typeface="Arial" panose="020B0604020202020204" pitchFamily="34" charset="0"/>
              </a:rPr>
              <a:t>UN-tested open drum</a:t>
            </a:r>
            <a:endParaRPr lang="en-BE" sz="2000" b="1" dirty="0">
              <a:latin typeface="Helvetica" pitchFamily="2" charset="0"/>
              <a:cs typeface="Arial" panose="020B0604020202020204" pitchFamily="34" charset="0"/>
            </a:endParaRPr>
          </a:p>
        </p:txBody>
      </p:sp>
    </p:spTree>
    <p:extLst>
      <p:ext uri="{BB962C8B-B14F-4D97-AF65-F5344CB8AC3E}">
        <p14:creationId xmlns:p14="http://schemas.microsoft.com/office/powerpoint/2010/main" val="2864914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4120453" y="2687573"/>
            <a:ext cx="6096000" cy="707886"/>
          </a:xfrm>
          <a:prstGeom prst="rect">
            <a:avLst/>
          </a:prstGeom>
        </p:spPr>
        <p:txBody>
          <a:bodyPr wrap="square">
            <a:spAutoFit/>
          </a:bodyPr>
          <a:lstStyle/>
          <a:p>
            <a:r>
              <a:rPr lang="en-GB" sz="4000" b="1" dirty="0">
                <a:solidFill>
                  <a:schemeClr val="bg1"/>
                </a:solidFill>
                <a:latin typeface="Helvetica" pitchFamily="2" charset="0"/>
              </a:rPr>
              <a:t>Tour de table</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10" name="Rectangle 9">
            <a:extLst>
              <a:ext uri="{FF2B5EF4-FFF2-40B4-BE49-F238E27FC236}">
                <a16:creationId xmlns:a16="http://schemas.microsoft.com/office/drawing/2014/main" id="{5CF548FC-70DD-4F46-96BC-B8463F7FB232}"/>
              </a:ext>
            </a:extLst>
          </p:cNvPr>
          <p:cNvSpPr/>
          <p:nvPr/>
        </p:nvSpPr>
        <p:spPr>
          <a:xfrm>
            <a:off x="4486856" y="3654605"/>
            <a:ext cx="4548326" cy="400110"/>
          </a:xfrm>
          <a:prstGeom prst="rect">
            <a:avLst/>
          </a:prstGeom>
        </p:spPr>
        <p:txBody>
          <a:bodyPr wrap="square">
            <a:spAutoFit/>
          </a:bodyPr>
          <a:lstStyle/>
          <a:p>
            <a:r>
              <a:rPr lang="en-GB" sz="2000" b="1" dirty="0">
                <a:solidFill>
                  <a:schemeClr val="bg1"/>
                </a:solidFill>
                <a:latin typeface="Helvetica" pitchFamily="2" charset="0"/>
              </a:rPr>
              <a:t>Who is participating</a:t>
            </a:r>
            <a:endParaRPr lang="en-BE" sz="2000" b="1" dirty="0">
              <a:solidFill>
                <a:schemeClr val="bg1"/>
              </a:solidFill>
              <a:latin typeface="Helvetica" pitchFamily="2" charset="0"/>
            </a:endParaRPr>
          </a:p>
        </p:txBody>
      </p:sp>
    </p:spTree>
    <p:extLst>
      <p:ext uri="{BB962C8B-B14F-4D97-AF65-F5344CB8AC3E}">
        <p14:creationId xmlns:p14="http://schemas.microsoft.com/office/powerpoint/2010/main" val="3313097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710697"/>
            <a:ext cx="8427105" cy="584775"/>
          </a:xfrm>
          <a:prstGeom prst="rect">
            <a:avLst/>
          </a:prstGeom>
        </p:spPr>
        <p:txBody>
          <a:bodyPr wrap="square">
            <a:spAutoFit/>
          </a:bodyPr>
          <a:lstStyle/>
          <a:p>
            <a:r>
              <a:rPr lang="en-GB" sz="3200" b="1" dirty="0">
                <a:solidFill>
                  <a:srgbClr val="123E84"/>
                </a:solidFill>
                <a:latin typeface="Helvetica" pitchFamily="2" charset="0"/>
              </a:rPr>
              <a:t>Overview of used outer </a:t>
            </a:r>
            <a:r>
              <a:rPr lang="en-GB" sz="3200" b="1" dirty="0" err="1">
                <a:solidFill>
                  <a:srgbClr val="123E84"/>
                </a:solidFill>
                <a:latin typeface="Helvetica" pitchFamily="2" charset="0"/>
              </a:rPr>
              <a:t>packagings</a:t>
            </a:r>
            <a:r>
              <a:rPr lang="en-GB" sz="3200" b="1" dirty="0">
                <a:solidFill>
                  <a:srgbClr val="123E84"/>
                </a:solidFill>
                <a:latin typeface="Helvetica" pitchFamily="2" charset="0"/>
              </a:rPr>
              <a:t> (4)</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8912" y="-452533"/>
            <a:ext cx="5338275" cy="5338275"/>
          </a:xfrm>
          <a:prstGeom prst="rect">
            <a:avLst/>
          </a:prstGeom>
        </p:spPr>
      </p:pic>
      <p:sp>
        <p:nvSpPr>
          <p:cNvPr id="7" name="TextBox 21">
            <a:extLst>
              <a:ext uri="{FF2B5EF4-FFF2-40B4-BE49-F238E27FC236}">
                <a16:creationId xmlns:a16="http://schemas.microsoft.com/office/drawing/2014/main" id="{2B5F260D-1E01-4B50-A415-FEC821C43C8F}"/>
              </a:ext>
            </a:extLst>
          </p:cNvPr>
          <p:cNvSpPr txBox="1"/>
          <p:nvPr/>
        </p:nvSpPr>
        <p:spPr>
          <a:xfrm>
            <a:off x="7497083" y="5248550"/>
            <a:ext cx="2329714" cy="1015663"/>
          </a:xfrm>
          <a:prstGeom prst="rect">
            <a:avLst/>
          </a:prstGeom>
          <a:noFill/>
        </p:spPr>
        <p:txBody>
          <a:bodyPr wrap="square" rtlCol="0">
            <a:spAutoFit/>
          </a:bodyPr>
          <a:lstStyle/>
          <a:p>
            <a:pPr algn="ctr"/>
            <a:r>
              <a:rPr lang="nl-BE" sz="2000" b="1" dirty="0">
                <a:latin typeface="Helvetica" pitchFamily="2" charset="0"/>
                <a:cs typeface="Arial" panose="020B0604020202020204" pitchFamily="34" charset="0"/>
              </a:rPr>
              <a:t>Waste drums </a:t>
            </a:r>
            <a:r>
              <a:rPr lang="nl-BE" sz="2000" b="1" dirty="0" err="1">
                <a:latin typeface="Helvetica" pitchFamily="2" charset="0"/>
                <a:cs typeface="Arial" panose="020B0604020202020204" pitchFamily="34" charset="0"/>
              </a:rPr>
              <a:t>inside</a:t>
            </a:r>
            <a:r>
              <a:rPr lang="nl-BE" sz="2000" b="1" dirty="0">
                <a:latin typeface="Helvetica" pitchFamily="2" charset="0"/>
                <a:cs typeface="Arial" panose="020B0604020202020204" pitchFamily="34" charset="0"/>
              </a:rPr>
              <a:t> </a:t>
            </a:r>
            <a:r>
              <a:rPr lang="nl-BE" sz="2000" b="1" dirty="0" err="1">
                <a:latin typeface="Helvetica" pitchFamily="2" charset="0"/>
                <a:cs typeface="Arial" panose="020B0604020202020204" pitchFamily="34" charset="0"/>
              </a:rPr>
              <a:t>safety</a:t>
            </a:r>
            <a:r>
              <a:rPr lang="nl-BE" sz="2000" b="1" dirty="0">
                <a:latin typeface="Helvetica" pitchFamily="2" charset="0"/>
                <a:cs typeface="Arial" panose="020B0604020202020204" pitchFamily="34" charset="0"/>
              </a:rPr>
              <a:t> truck</a:t>
            </a:r>
            <a:endParaRPr lang="en-BE" sz="2000" b="1" dirty="0">
              <a:latin typeface="Helvetica" pitchFamily="2" charset="0"/>
              <a:cs typeface="Arial" panose="020B0604020202020204" pitchFamily="34" charset="0"/>
            </a:endParaRPr>
          </a:p>
        </p:txBody>
      </p:sp>
      <p:pic>
        <p:nvPicPr>
          <p:cNvPr id="9" name="Afbeelding 8" descr="Afbeelding met vrachtwagen&#10;&#10;Automatisch gegenereerde beschrijving">
            <a:extLst>
              <a:ext uri="{FF2B5EF4-FFF2-40B4-BE49-F238E27FC236}">
                <a16:creationId xmlns:a16="http://schemas.microsoft.com/office/drawing/2014/main" id="{86A12FE3-8AD7-40A8-8B81-D8A8BA98EB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0244" y="2014962"/>
            <a:ext cx="3681116" cy="2366007"/>
          </a:xfrm>
          <a:prstGeom prst="rect">
            <a:avLst/>
          </a:prstGeom>
        </p:spPr>
      </p:pic>
      <p:pic>
        <p:nvPicPr>
          <p:cNvPr id="11" name="Afbeelding 10">
            <a:extLst>
              <a:ext uri="{FF2B5EF4-FFF2-40B4-BE49-F238E27FC236}">
                <a16:creationId xmlns:a16="http://schemas.microsoft.com/office/drawing/2014/main" id="{9134B3B8-4D31-4A35-9C00-20450A7712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3106" y="3990088"/>
            <a:ext cx="3681115" cy="2366007"/>
          </a:xfrm>
          <a:prstGeom prst="rect">
            <a:avLst/>
          </a:prstGeom>
        </p:spPr>
      </p:pic>
      <p:sp>
        <p:nvSpPr>
          <p:cNvPr id="5" name="TextBox 21">
            <a:extLst>
              <a:ext uri="{FF2B5EF4-FFF2-40B4-BE49-F238E27FC236}">
                <a16:creationId xmlns:a16="http://schemas.microsoft.com/office/drawing/2014/main" id="{544B887B-6B61-4B0D-AD30-6646ED821F63}"/>
              </a:ext>
            </a:extLst>
          </p:cNvPr>
          <p:cNvSpPr txBox="1"/>
          <p:nvPr/>
        </p:nvSpPr>
        <p:spPr>
          <a:xfrm>
            <a:off x="2025901" y="5786766"/>
            <a:ext cx="1672612" cy="400110"/>
          </a:xfrm>
          <a:prstGeom prst="rect">
            <a:avLst/>
          </a:prstGeom>
          <a:noFill/>
        </p:spPr>
        <p:txBody>
          <a:bodyPr wrap="square" rtlCol="0">
            <a:spAutoFit/>
          </a:bodyPr>
          <a:lstStyle/>
          <a:p>
            <a:pPr algn="ctr"/>
            <a:r>
              <a:rPr lang="nl-BE" sz="2000" b="1" dirty="0">
                <a:latin typeface="Helvetica" pitchFamily="2" charset="0"/>
                <a:cs typeface="Arial" panose="020B0604020202020204" pitchFamily="34" charset="0"/>
              </a:rPr>
              <a:t>Safety truck</a:t>
            </a:r>
            <a:endParaRPr lang="en-BE" sz="2000" b="1" dirty="0">
              <a:latin typeface="Helvetica" pitchFamily="2" charset="0"/>
              <a:cs typeface="Arial" panose="020B0604020202020204" pitchFamily="34" charset="0"/>
            </a:endParaRPr>
          </a:p>
        </p:txBody>
      </p:sp>
      <p:pic>
        <p:nvPicPr>
          <p:cNvPr id="16" name="Afbeelding 15" descr="Afbeelding met blauw, zitten, vliegtuig, computer&#10;&#10;Automatisch gegenereerde beschrijving">
            <a:extLst>
              <a:ext uri="{FF2B5EF4-FFF2-40B4-BE49-F238E27FC236}">
                <a16:creationId xmlns:a16="http://schemas.microsoft.com/office/drawing/2014/main" id="{B4B5F060-C1A8-44C2-8BF5-4AC9CC788D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7272356" y="2033109"/>
            <a:ext cx="3106284" cy="2329713"/>
          </a:xfrm>
          <a:prstGeom prst="rect">
            <a:avLst/>
          </a:prstGeom>
        </p:spPr>
      </p:pic>
    </p:spTree>
    <p:extLst>
      <p:ext uri="{BB962C8B-B14F-4D97-AF65-F5344CB8AC3E}">
        <p14:creationId xmlns:p14="http://schemas.microsoft.com/office/powerpoint/2010/main" val="2430220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2590" y="206896"/>
            <a:ext cx="9516978" cy="584775"/>
          </a:xfrm>
          <a:prstGeom prst="rect">
            <a:avLst/>
          </a:prstGeom>
        </p:spPr>
        <p:txBody>
          <a:bodyPr wrap="square">
            <a:spAutoFit/>
          </a:bodyPr>
          <a:lstStyle/>
          <a:p>
            <a:r>
              <a:rPr lang="en-GB" sz="3200" b="1" dirty="0">
                <a:solidFill>
                  <a:srgbClr val="123E84"/>
                </a:solidFill>
                <a:latin typeface="Helvetica" pitchFamily="2" charset="0"/>
              </a:rPr>
              <a:t>Summary test results from The Netherlands (1)</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9568" y="-1"/>
            <a:ext cx="5338275" cy="5338275"/>
          </a:xfrm>
          <a:prstGeom prst="rect">
            <a:avLst/>
          </a:prstGeom>
        </p:spPr>
      </p:pic>
      <p:pic>
        <p:nvPicPr>
          <p:cNvPr id="2" name="Picture 1">
            <a:extLst>
              <a:ext uri="{FF2B5EF4-FFF2-40B4-BE49-F238E27FC236}">
                <a16:creationId xmlns:a16="http://schemas.microsoft.com/office/drawing/2014/main" id="{4484D71A-1D76-4AA8-B916-7BBEAE383A6B}"/>
              </a:ext>
            </a:extLst>
          </p:cNvPr>
          <p:cNvPicPr>
            <a:picLocks noChangeAspect="1"/>
          </p:cNvPicPr>
          <p:nvPr/>
        </p:nvPicPr>
        <p:blipFill>
          <a:blip r:embed="rId5"/>
          <a:stretch>
            <a:fillRect/>
          </a:stretch>
        </p:blipFill>
        <p:spPr>
          <a:xfrm>
            <a:off x="1298802" y="791671"/>
            <a:ext cx="8124825" cy="5867400"/>
          </a:xfrm>
          <a:prstGeom prst="rect">
            <a:avLst/>
          </a:prstGeom>
        </p:spPr>
      </p:pic>
    </p:spTree>
    <p:extLst>
      <p:ext uri="{BB962C8B-B14F-4D97-AF65-F5344CB8AC3E}">
        <p14:creationId xmlns:p14="http://schemas.microsoft.com/office/powerpoint/2010/main" val="1171980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2590" y="206896"/>
            <a:ext cx="9823810" cy="584775"/>
          </a:xfrm>
          <a:prstGeom prst="rect">
            <a:avLst/>
          </a:prstGeom>
        </p:spPr>
        <p:txBody>
          <a:bodyPr wrap="square">
            <a:spAutoFit/>
          </a:bodyPr>
          <a:lstStyle/>
          <a:p>
            <a:r>
              <a:rPr lang="en-GB" sz="3200" b="1" dirty="0">
                <a:solidFill>
                  <a:srgbClr val="123E84"/>
                </a:solidFill>
                <a:latin typeface="Helvetica" pitchFamily="2" charset="0"/>
              </a:rPr>
              <a:t>Summary test results from The Netherlands (2)</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00205" y="824088"/>
            <a:ext cx="5338275" cy="5338275"/>
          </a:xfrm>
          <a:prstGeom prst="rect">
            <a:avLst/>
          </a:prstGeom>
        </p:spPr>
      </p:pic>
      <p:pic>
        <p:nvPicPr>
          <p:cNvPr id="3" name="Picture 2">
            <a:extLst>
              <a:ext uri="{FF2B5EF4-FFF2-40B4-BE49-F238E27FC236}">
                <a16:creationId xmlns:a16="http://schemas.microsoft.com/office/drawing/2014/main" id="{994A4299-F7C5-4F71-BC0B-F15F70E3634B}"/>
              </a:ext>
            </a:extLst>
          </p:cNvPr>
          <p:cNvPicPr>
            <a:picLocks noChangeAspect="1"/>
          </p:cNvPicPr>
          <p:nvPr/>
        </p:nvPicPr>
        <p:blipFill>
          <a:blip r:embed="rId5"/>
          <a:stretch>
            <a:fillRect/>
          </a:stretch>
        </p:blipFill>
        <p:spPr>
          <a:xfrm>
            <a:off x="1403577" y="1018673"/>
            <a:ext cx="7915275" cy="5334000"/>
          </a:xfrm>
          <a:prstGeom prst="rect">
            <a:avLst/>
          </a:prstGeom>
        </p:spPr>
      </p:pic>
    </p:spTree>
    <p:extLst>
      <p:ext uri="{BB962C8B-B14F-4D97-AF65-F5344CB8AC3E}">
        <p14:creationId xmlns:p14="http://schemas.microsoft.com/office/powerpoint/2010/main" val="4004858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2590" y="206896"/>
            <a:ext cx="9359353" cy="584775"/>
          </a:xfrm>
          <a:prstGeom prst="rect">
            <a:avLst/>
          </a:prstGeom>
        </p:spPr>
        <p:txBody>
          <a:bodyPr wrap="square">
            <a:spAutoFit/>
          </a:bodyPr>
          <a:lstStyle/>
          <a:p>
            <a:r>
              <a:rPr lang="en-GB" sz="3200" b="1" dirty="0">
                <a:solidFill>
                  <a:srgbClr val="123E84"/>
                </a:solidFill>
                <a:latin typeface="Helvetica" pitchFamily="2" charset="0"/>
              </a:rPr>
              <a:t>Summary test results from The Netherlands (3)</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5151" y="206896"/>
            <a:ext cx="5338275" cy="5338275"/>
          </a:xfrm>
          <a:prstGeom prst="rect">
            <a:avLst/>
          </a:prstGeom>
        </p:spPr>
      </p:pic>
      <p:pic>
        <p:nvPicPr>
          <p:cNvPr id="2" name="Picture 1">
            <a:extLst>
              <a:ext uri="{FF2B5EF4-FFF2-40B4-BE49-F238E27FC236}">
                <a16:creationId xmlns:a16="http://schemas.microsoft.com/office/drawing/2014/main" id="{DFF0C025-F509-43FC-8040-F460872ECA16}"/>
              </a:ext>
            </a:extLst>
          </p:cNvPr>
          <p:cNvPicPr>
            <a:picLocks noChangeAspect="1"/>
          </p:cNvPicPr>
          <p:nvPr/>
        </p:nvPicPr>
        <p:blipFill>
          <a:blip r:embed="rId5"/>
          <a:stretch>
            <a:fillRect/>
          </a:stretch>
        </p:blipFill>
        <p:spPr>
          <a:xfrm>
            <a:off x="1656849" y="1070610"/>
            <a:ext cx="8172450" cy="5467350"/>
          </a:xfrm>
          <a:prstGeom prst="rect">
            <a:avLst/>
          </a:prstGeom>
        </p:spPr>
      </p:pic>
    </p:spTree>
    <p:extLst>
      <p:ext uri="{BB962C8B-B14F-4D97-AF65-F5344CB8AC3E}">
        <p14:creationId xmlns:p14="http://schemas.microsoft.com/office/powerpoint/2010/main" val="3071265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2590" y="206896"/>
            <a:ext cx="8427105" cy="1077218"/>
          </a:xfrm>
          <a:prstGeom prst="rect">
            <a:avLst/>
          </a:prstGeom>
        </p:spPr>
        <p:txBody>
          <a:bodyPr wrap="square">
            <a:spAutoFit/>
          </a:bodyPr>
          <a:lstStyle/>
          <a:p>
            <a:r>
              <a:rPr lang="en-GB" sz="3200" b="1" dirty="0">
                <a:solidFill>
                  <a:srgbClr val="123E84"/>
                </a:solidFill>
                <a:latin typeface="Helvetica" pitchFamily="2" charset="0"/>
              </a:rPr>
              <a:t>UN-tested waste drum </a:t>
            </a:r>
          </a:p>
          <a:p>
            <a:r>
              <a:rPr lang="en-GB" sz="3200" b="1" dirty="0">
                <a:solidFill>
                  <a:srgbClr val="123E84"/>
                </a:solidFill>
                <a:latin typeface="Helvetica" pitchFamily="2" charset="0"/>
              </a:rPr>
              <a:t>from The Netherlands</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pic>
        <p:nvPicPr>
          <p:cNvPr id="3" name="Picture 2">
            <a:extLst>
              <a:ext uri="{FF2B5EF4-FFF2-40B4-BE49-F238E27FC236}">
                <a16:creationId xmlns:a16="http://schemas.microsoft.com/office/drawing/2014/main" id="{B7C45CD6-604E-4EED-A584-6720FC878724}"/>
              </a:ext>
            </a:extLst>
          </p:cNvPr>
          <p:cNvPicPr>
            <a:picLocks noChangeAspect="1"/>
          </p:cNvPicPr>
          <p:nvPr/>
        </p:nvPicPr>
        <p:blipFill>
          <a:blip r:embed="rId5"/>
          <a:stretch>
            <a:fillRect/>
          </a:stretch>
        </p:blipFill>
        <p:spPr>
          <a:xfrm>
            <a:off x="1707349" y="3136610"/>
            <a:ext cx="4388651" cy="584775"/>
          </a:xfrm>
          <a:prstGeom prst="rect">
            <a:avLst/>
          </a:prstGeom>
        </p:spPr>
      </p:pic>
      <p:pic>
        <p:nvPicPr>
          <p:cNvPr id="5" name="Picture 4">
            <a:extLst>
              <a:ext uri="{FF2B5EF4-FFF2-40B4-BE49-F238E27FC236}">
                <a16:creationId xmlns:a16="http://schemas.microsoft.com/office/drawing/2014/main" id="{E7023481-BAC8-42CA-9ED4-A803A76CFB25}"/>
              </a:ext>
            </a:extLst>
          </p:cNvPr>
          <p:cNvPicPr>
            <a:picLocks noChangeAspect="1"/>
          </p:cNvPicPr>
          <p:nvPr/>
        </p:nvPicPr>
        <p:blipFill>
          <a:blip r:embed="rId6"/>
          <a:stretch>
            <a:fillRect/>
          </a:stretch>
        </p:blipFill>
        <p:spPr>
          <a:xfrm>
            <a:off x="6096000" y="320040"/>
            <a:ext cx="5233988" cy="6251708"/>
          </a:xfrm>
          <a:prstGeom prst="rect">
            <a:avLst/>
          </a:prstGeom>
        </p:spPr>
      </p:pic>
    </p:spTree>
    <p:extLst>
      <p:ext uri="{BB962C8B-B14F-4D97-AF65-F5344CB8AC3E}">
        <p14:creationId xmlns:p14="http://schemas.microsoft.com/office/powerpoint/2010/main" val="311618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2590" y="418310"/>
            <a:ext cx="8427105" cy="584775"/>
          </a:xfrm>
          <a:prstGeom prst="rect">
            <a:avLst/>
          </a:prstGeom>
        </p:spPr>
        <p:txBody>
          <a:bodyPr wrap="square">
            <a:spAutoFit/>
          </a:bodyPr>
          <a:lstStyle/>
          <a:p>
            <a:r>
              <a:rPr lang="en-GB" sz="3200" b="1" dirty="0">
                <a:solidFill>
                  <a:srgbClr val="123E84"/>
                </a:solidFill>
                <a:latin typeface="Helvetica" pitchFamily="2" charset="0"/>
              </a:rPr>
              <a:t>Chemical compatibility (2)</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pic>
        <p:nvPicPr>
          <p:cNvPr id="3" name="Afbeelding 2">
            <a:extLst>
              <a:ext uri="{FF2B5EF4-FFF2-40B4-BE49-F238E27FC236}">
                <a16:creationId xmlns:a16="http://schemas.microsoft.com/office/drawing/2014/main" id="{6A5618AA-9780-43F5-B3A8-7AA222AF6E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7683" y="1097132"/>
            <a:ext cx="5836920" cy="5135880"/>
          </a:xfrm>
          <a:prstGeom prst="rect">
            <a:avLst/>
          </a:prstGeom>
        </p:spPr>
      </p:pic>
    </p:spTree>
    <p:extLst>
      <p:ext uri="{BB962C8B-B14F-4D97-AF65-F5344CB8AC3E}">
        <p14:creationId xmlns:p14="http://schemas.microsoft.com/office/powerpoint/2010/main" val="1825529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42590" y="206896"/>
            <a:ext cx="8427105" cy="584775"/>
          </a:xfrm>
          <a:prstGeom prst="rect">
            <a:avLst/>
          </a:prstGeom>
        </p:spPr>
        <p:txBody>
          <a:bodyPr wrap="square">
            <a:spAutoFit/>
          </a:bodyPr>
          <a:lstStyle/>
          <a:p>
            <a:r>
              <a:rPr lang="en-GB" sz="3200" b="1" dirty="0">
                <a:solidFill>
                  <a:srgbClr val="123E84"/>
                </a:solidFill>
                <a:latin typeface="Helvetica" pitchFamily="2" charset="0"/>
              </a:rPr>
              <a:t>Chemical compatibility  (3)</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pic>
        <p:nvPicPr>
          <p:cNvPr id="5" name="Afbeelding 4">
            <a:extLst>
              <a:ext uri="{FF2B5EF4-FFF2-40B4-BE49-F238E27FC236}">
                <a16:creationId xmlns:a16="http://schemas.microsoft.com/office/drawing/2014/main" id="{5FE7AF63-CC6F-4865-8DEF-AE9E9A1482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45954" y="791671"/>
            <a:ext cx="5836920" cy="5966460"/>
          </a:xfrm>
          <a:prstGeom prst="rect">
            <a:avLst/>
          </a:prstGeom>
        </p:spPr>
      </p:pic>
    </p:spTree>
    <p:extLst>
      <p:ext uri="{BB962C8B-B14F-4D97-AF65-F5344CB8AC3E}">
        <p14:creationId xmlns:p14="http://schemas.microsoft.com/office/powerpoint/2010/main" val="2934680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68"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978195" y="363923"/>
            <a:ext cx="8427105" cy="584775"/>
          </a:xfrm>
          <a:prstGeom prst="rect">
            <a:avLst/>
          </a:prstGeom>
        </p:spPr>
        <p:txBody>
          <a:bodyPr wrap="square">
            <a:spAutoFit/>
          </a:bodyPr>
          <a:lstStyle/>
          <a:p>
            <a:r>
              <a:rPr lang="en-GB" sz="3200" b="1" dirty="0">
                <a:solidFill>
                  <a:srgbClr val="123E84"/>
                </a:solidFill>
                <a:latin typeface="Helvetica" pitchFamily="2" charset="0"/>
              </a:rPr>
              <a:t>Proposed specifications</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92404" y="-684761"/>
            <a:ext cx="5338275" cy="5338275"/>
          </a:xfrm>
          <a:prstGeom prst="rect">
            <a:avLst/>
          </a:prstGeom>
        </p:spPr>
      </p:pic>
      <p:pic>
        <p:nvPicPr>
          <p:cNvPr id="13" name="Picture 12">
            <a:extLst>
              <a:ext uri="{FF2B5EF4-FFF2-40B4-BE49-F238E27FC236}">
                <a16:creationId xmlns:a16="http://schemas.microsoft.com/office/drawing/2014/main" id="{7CFF7124-68D7-46E5-A7C4-C99B30641CCC}"/>
              </a:ext>
            </a:extLst>
          </p:cNvPr>
          <p:cNvPicPr>
            <a:picLocks noChangeAspect="1"/>
          </p:cNvPicPr>
          <p:nvPr/>
        </p:nvPicPr>
        <p:blipFill>
          <a:blip r:embed="rId5"/>
          <a:stretch>
            <a:fillRect/>
          </a:stretch>
        </p:blipFill>
        <p:spPr>
          <a:xfrm>
            <a:off x="978194" y="1557335"/>
            <a:ext cx="9487277" cy="4335465"/>
          </a:xfrm>
          <a:prstGeom prst="rect">
            <a:avLst/>
          </a:prstGeom>
        </p:spPr>
      </p:pic>
    </p:spTree>
    <p:extLst>
      <p:ext uri="{BB962C8B-B14F-4D97-AF65-F5344CB8AC3E}">
        <p14:creationId xmlns:p14="http://schemas.microsoft.com/office/powerpoint/2010/main" val="2425935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1859145" y="2996396"/>
            <a:ext cx="8473709" cy="1323439"/>
          </a:xfrm>
          <a:prstGeom prst="rect">
            <a:avLst/>
          </a:prstGeom>
        </p:spPr>
        <p:txBody>
          <a:bodyPr wrap="square">
            <a:spAutoFit/>
          </a:bodyPr>
          <a:lstStyle/>
          <a:p>
            <a:r>
              <a:rPr lang="en-GB" sz="4000" b="1" dirty="0">
                <a:solidFill>
                  <a:schemeClr val="bg1"/>
                </a:solidFill>
                <a:latin typeface="Helvetica" pitchFamily="2" charset="0"/>
              </a:rPr>
              <a:t>Issue 4.2: additional information responsible person for class 6.2</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1088506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770273"/>
            <a:ext cx="9409324" cy="1077218"/>
          </a:xfrm>
          <a:prstGeom prst="rect">
            <a:avLst/>
          </a:prstGeom>
        </p:spPr>
        <p:txBody>
          <a:bodyPr wrap="square">
            <a:spAutoFit/>
          </a:bodyPr>
          <a:lstStyle/>
          <a:p>
            <a:r>
              <a:rPr lang="en-GB" sz="3200" b="1" dirty="0">
                <a:solidFill>
                  <a:srgbClr val="123E84"/>
                </a:solidFill>
                <a:latin typeface="Helvetica" pitchFamily="2" charset="0"/>
              </a:rPr>
              <a:t>Issue 4.2: additional information responsible person for class 6.2</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2229288"/>
            <a:ext cx="4583497" cy="400110"/>
          </a:xfrm>
          <a:prstGeom prst="rect">
            <a:avLst/>
          </a:prstGeom>
        </p:spPr>
        <p:txBody>
          <a:bodyPr wrap="square">
            <a:spAutoFit/>
          </a:bodyPr>
          <a:lstStyle/>
          <a:p>
            <a:r>
              <a:rPr lang="en-GB" sz="2000" b="1" dirty="0">
                <a:solidFill>
                  <a:srgbClr val="00ABC9"/>
                </a:solidFill>
                <a:latin typeface="Helvetica" pitchFamily="2" charset="0"/>
              </a:rPr>
              <a:t>Context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151116" y="2698032"/>
            <a:ext cx="8807580" cy="877163"/>
          </a:xfrm>
          <a:prstGeom prst="rect">
            <a:avLst/>
          </a:prstGeom>
          <a:noFill/>
        </p:spPr>
        <p:txBody>
          <a:bodyPr wrap="square" rtlCol="0">
            <a:spAutoFit/>
          </a:bodyPr>
          <a:lstStyle/>
          <a:p>
            <a:r>
              <a:rPr lang="en-GB" sz="1700" dirty="0">
                <a:effectLst/>
                <a:latin typeface="Helvetica" panose="020B0604020202020204" pitchFamily="34" charset="0"/>
                <a:ea typeface="Times New Roman" panose="02020603050405020304" pitchFamily="18" charset="0"/>
                <a:cs typeface="Helvetica" panose="020B0604020202020204" pitchFamily="34" charset="0"/>
              </a:rPr>
              <a:t>ADR presently requires in 5.4.1.2.4 as an additional provision for Class 6.2: ‘</a:t>
            </a:r>
            <a:r>
              <a:rPr lang="en-GB" sz="1700" i="1" dirty="0">
                <a:effectLst/>
                <a:latin typeface="Helvetica" panose="020B0604020202020204" pitchFamily="34" charset="0"/>
                <a:ea typeface="Times New Roman" panose="02020603050405020304" pitchFamily="18" charset="0"/>
                <a:cs typeface="Helvetica" panose="020B0604020202020204" pitchFamily="34" charset="0"/>
              </a:rPr>
              <a:t>In addition to the information concerning the consignee (see 5.4.1.1.1 (h)), the name and telephone number of a responsible person shall be indicated.</a:t>
            </a:r>
            <a:r>
              <a:rPr lang="en-GB" sz="1700" dirty="0">
                <a:effectLst/>
                <a:latin typeface="Helvetica" panose="020B0604020202020204" pitchFamily="34" charset="0"/>
                <a:ea typeface="Times New Roman" panose="02020603050405020304" pitchFamily="18" charset="0"/>
                <a:cs typeface="Helvetica" panose="020B0604020202020204" pitchFamily="34" charset="0"/>
              </a:rPr>
              <a:t>’</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0266" y="-215885"/>
            <a:ext cx="5338275" cy="5338275"/>
          </a:xfrm>
          <a:prstGeom prst="rect">
            <a:avLst/>
          </a:prstGeom>
        </p:spPr>
      </p:pic>
      <p:sp>
        <p:nvSpPr>
          <p:cNvPr id="2" name="Rectangle 8">
            <a:extLst>
              <a:ext uri="{FF2B5EF4-FFF2-40B4-BE49-F238E27FC236}">
                <a16:creationId xmlns:a16="http://schemas.microsoft.com/office/drawing/2014/main" id="{42C4D6F4-CEBE-45DE-906E-501EDCBE79C0}"/>
              </a:ext>
            </a:extLst>
          </p:cNvPr>
          <p:cNvSpPr/>
          <p:nvPr/>
        </p:nvSpPr>
        <p:spPr>
          <a:xfrm>
            <a:off x="850243" y="3828493"/>
            <a:ext cx="5245757" cy="400110"/>
          </a:xfrm>
          <a:prstGeom prst="rect">
            <a:avLst/>
          </a:prstGeom>
        </p:spPr>
        <p:txBody>
          <a:bodyPr wrap="square">
            <a:spAutoFit/>
          </a:bodyPr>
          <a:lstStyle/>
          <a:p>
            <a:r>
              <a:rPr lang="en-GB" sz="2000" b="1" dirty="0">
                <a:solidFill>
                  <a:srgbClr val="00ABC9"/>
                </a:solidFill>
                <a:latin typeface="Helvetica" pitchFamily="2" charset="0"/>
              </a:rPr>
              <a:t>Requirements from the “orange book”</a:t>
            </a:r>
            <a:endParaRPr lang="en-BE" sz="2000" b="1" dirty="0">
              <a:solidFill>
                <a:srgbClr val="00ABC9"/>
              </a:solidFill>
              <a:latin typeface="Helvetica" pitchFamily="2" charset="0"/>
            </a:endParaRPr>
          </a:p>
        </p:txBody>
      </p:sp>
      <p:pic>
        <p:nvPicPr>
          <p:cNvPr id="10" name="Image 2">
            <a:extLst>
              <a:ext uri="{FF2B5EF4-FFF2-40B4-BE49-F238E27FC236}">
                <a16:creationId xmlns:a16="http://schemas.microsoft.com/office/drawing/2014/main" id="{C476BB56-537F-456A-B2A1-6350349F94D1}"/>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850242" y="4199059"/>
            <a:ext cx="8159203" cy="1228640"/>
          </a:xfrm>
          <a:prstGeom prst="rect">
            <a:avLst/>
          </a:prstGeom>
          <a:ln>
            <a:noFill/>
          </a:ln>
          <a:extLst>
            <a:ext uri="{53640926-AAD7-44D8-BBD7-CCE9431645EC}">
              <a14:shadowObscured xmlns:a14="http://schemas.microsoft.com/office/drawing/2010/main"/>
            </a:ext>
          </a:extLst>
        </p:spPr>
      </p:pic>
      <p:pic>
        <p:nvPicPr>
          <p:cNvPr id="11" name="Image 3">
            <a:extLst>
              <a:ext uri="{FF2B5EF4-FFF2-40B4-BE49-F238E27FC236}">
                <a16:creationId xmlns:a16="http://schemas.microsoft.com/office/drawing/2014/main" id="{2AF72AF1-F48D-4E8B-9974-1DF877879A7F}"/>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850242" y="5496432"/>
            <a:ext cx="7640615" cy="11102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026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3615959" y="3075057"/>
            <a:ext cx="6096000" cy="707886"/>
          </a:xfrm>
          <a:prstGeom prst="rect">
            <a:avLst/>
          </a:prstGeom>
        </p:spPr>
        <p:txBody>
          <a:bodyPr wrap="square">
            <a:spAutoFit/>
          </a:bodyPr>
          <a:lstStyle/>
          <a:p>
            <a:r>
              <a:rPr lang="en-GB" sz="4000" b="1" dirty="0">
                <a:solidFill>
                  <a:schemeClr val="bg1"/>
                </a:solidFill>
                <a:latin typeface="Helvetica" pitchFamily="2" charset="0"/>
              </a:rPr>
              <a:t>Proposed agenda</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3855841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715663"/>
            <a:ext cx="9527470" cy="584775"/>
          </a:xfrm>
          <a:prstGeom prst="rect">
            <a:avLst/>
          </a:prstGeom>
        </p:spPr>
        <p:txBody>
          <a:bodyPr wrap="square">
            <a:spAutoFit/>
          </a:bodyPr>
          <a:lstStyle/>
          <a:p>
            <a:r>
              <a:rPr lang="en-GB" sz="3200" b="1" dirty="0">
                <a:solidFill>
                  <a:srgbClr val="123E84"/>
                </a:solidFill>
                <a:latin typeface="Helvetica" pitchFamily="2" charset="0"/>
              </a:rPr>
              <a:t>On Issue 4.2: analysis of EU Directive 2005/54</a:t>
            </a:r>
          </a:p>
        </p:txBody>
      </p:sp>
      <p:sp>
        <p:nvSpPr>
          <p:cNvPr id="9" name="Rectangle 8">
            <a:extLst>
              <a:ext uri="{FF2B5EF4-FFF2-40B4-BE49-F238E27FC236}">
                <a16:creationId xmlns:a16="http://schemas.microsoft.com/office/drawing/2014/main" id="{1A24CE40-E696-9747-A346-3302BA5FC537}"/>
              </a:ext>
            </a:extLst>
          </p:cNvPr>
          <p:cNvSpPr/>
          <p:nvPr/>
        </p:nvSpPr>
        <p:spPr>
          <a:xfrm>
            <a:off x="850243" y="1544519"/>
            <a:ext cx="9117737" cy="707886"/>
          </a:xfrm>
          <a:prstGeom prst="rect">
            <a:avLst/>
          </a:prstGeom>
        </p:spPr>
        <p:txBody>
          <a:bodyPr wrap="square">
            <a:spAutoFit/>
          </a:bodyPr>
          <a:lstStyle/>
          <a:p>
            <a:r>
              <a:rPr lang="en-GB" sz="2000" b="1" dirty="0">
                <a:solidFill>
                  <a:srgbClr val="00ABC9"/>
                </a:solidFill>
                <a:latin typeface="Helvetica" pitchFamily="2" charset="0"/>
              </a:rPr>
              <a:t>EU Directive 2000/54 on the protection of workers from risks related to exposure to biological agents at work</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093762" y="2710628"/>
            <a:ext cx="8874219" cy="3139321"/>
          </a:xfrm>
          <a:prstGeom prst="rect">
            <a:avLst/>
          </a:prstGeom>
          <a:noFill/>
        </p:spPr>
        <p:txBody>
          <a:bodyPr wrap="square" rtlCol="0">
            <a:spAutoFit/>
          </a:bodyPr>
          <a:lstStyle/>
          <a:p>
            <a:r>
              <a:rPr lang="en-US" b="1" dirty="0">
                <a:solidFill>
                  <a:schemeClr val="tx2"/>
                </a:solidFill>
                <a:latin typeface="Helvetica" panose="020B0604020202020204" pitchFamily="34" charset="0"/>
                <a:cs typeface="Helvetica" panose="020B0604020202020204" pitchFamily="34" charset="0"/>
              </a:rPr>
              <a:t>Objective</a:t>
            </a:r>
            <a:r>
              <a:rPr lang="en-US" b="1" dirty="0">
                <a:latin typeface="Helvetica" panose="020B0604020202020204" pitchFamily="34" charset="0"/>
                <a:cs typeface="Helvetica" panose="020B0604020202020204" pitchFamily="34" charset="0"/>
              </a:rPr>
              <a:t>: </a:t>
            </a:r>
            <a:r>
              <a:rPr lang="en-US" dirty="0">
                <a:latin typeface="Helvetica" panose="020B0604020202020204" pitchFamily="34" charset="0"/>
                <a:cs typeface="Helvetica" panose="020B0604020202020204" pitchFamily="34" charset="0"/>
              </a:rPr>
              <a:t>this Directive lays down minimum requirements for the health and safety of workers exposed to biological agents at work.</a:t>
            </a:r>
          </a:p>
          <a:p>
            <a:endParaRPr lang="en-US"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endParaRPr>
          </a:p>
          <a:p>
            <a:r>
              <a:rPr lang="en-US" b="1"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Article 6: reduction of risks</a:t>
            </a:r>
          </a:p>
          <a:p>
            <a:r>
              <a:rPr lang="en-US" dirty="0">
                <a:latin typeface="Helvetica" panose="020B0604020202020204" pitchFamily="34" charset="0"/>
                <a:ea typeface="Times New Roman" panose="02020603050405020304" pitchFamily="18" charset="0"/>
                <a:cs typeface="Helvetica" panose="020B0604020202020204" pitchFamily="34" charset="0"/>
              </a:rPr>
              <a:t>“point (h): </a:t>
            </a:r>
            <a:r>
              <a:rPr lang="en-US" i="1" dirty="0">
                <a:latin typeface="Helvetica" panose="020B0604020202020204" pitchFamily="34" charset="0"/>
                <a:cs typeface="Helvetica" panose="020B0604020202020204" pitchFamily="34" charset="0"/>
              </a:rPr>
              <a:t>means for safe collection, storage and disposal of waste by workers </a:t>
            </a:r>
            <a:r>
              <a:rPr lang="en-US" i="1" dirty="0">
                <a:highlight>
                  <a:srgbClr val="FFFF00"/>
                </a:highlight>
                <a:latin typeface="Helvetica" panose="020B0604020202020204" pitchFamily="34" charset="0"/>
                <a:cs typeface="Helvetica" panose="020B0604020202020204" pitchFamily="34" charset="0"/>
              </a:rPr>
              <a:t>including the use of secure and identifiable containers</a:t>
            </a:r>
            <a:r>
              <a:rPr lang="en-US" i="1" dirty="0">
                <a:latin typeface="Helvetica" panose="020B0604020202020204" pitchFamily="34" charset="0"/>
                <a:cs typeface="Helvetica" panose="020B0604020202020204" pitchFamily="34" charset="0"/>
              </a:rPr>
              <a:t>, after suitable treatment where appropriate”</a:t>
            </a:r>
            <a:r>
              <a:rPr lang="en-US" dirty="0">
                <a:latin typeface="Helvetica" panose="020B0604020202020204" pitchFamily="34" charset="0"/>
                <a:cs typeface="Helvetica" panose="020B0604020202020204" pitchFamily="34" charset="0"/>
              </a:rPr>
              <a:t> =&gt; </a:t>
            </a:r>
            <a:r>
              <a:rPr lang="en-US" dirty="0">
                <a:highlight>
                  <a:srgbClr val="FF0000"/>
                </a:highlight>
                <a:latin typeface="Helvetica" panose="020B0604020202020204" pitchFamily="34" charset="0"/>
                <a:cs typeface="Helvetica" panose="020B0604020202020204" pitchFamily="34" charset="0"/>
              </a:rPr>
              <a:t>definition not clear. </a:t>
            </a:r>
          </a:p>
          <a:p>
            <a:endParaRPr lang="en-US" dirty="0">
              <a:latin typeface="Helvetica" panose="020B0604020202020204" pitchFamily="34" charset="0"/>
              <a:ea typeface="Times New Roman" panose="02020603050405020304" pitchFamily="18" charset="0"/>
              <a:cs typeface="Helvetica" panose="020B0604020202020204" pitchFamily="34" charset="0"/>
            </a:endParaRPr>
          </a:p>
          <a:p>
            <a:r>
              <a:rPr lang="en-US" b="1"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Article 7: information for the competent authority</a:t>
            </a:r>
          </a:p>
          <a:p>
            <a:r>
              <a:rPr lang="en-US" dirty="0">
                <a:latin typeface="Helvetica" panose="020B0604020202020204" pitchFamily="34" charset="0"/>
                <a:ea typeface="Times New Roman" panose="02020603050405020304" pitchFamily="18" charset="0"/>
                <a:cs typeface="Helvetica" panose="020B0604020202020204" pitchFamily="34" charset="0"/>
              </a:rPr>
              <a:t>Section 1, point (d): “</a:t>
            </a:r>
            <a:r>
              <a:rPr lang="en-US" i="1" dirty="0">
                <a:latin typeface="Helvetica" panose="020B0604020202020204" pitchFamily="34" charset="0"/>
                <a:cs typeface="Helvetica" panose="020B0604020202020204" pitchFamily="34" charset="0"/>
              </a:rPr>
              <a:t>the name and capabilities of the person responsible for safety and health at work”</a:t>
            </a:r>
            <a:endParaRPr lang="en-US" i="1" dirty="0">
              <a:latin typeface="Helvetica" panose="020B0604020202020204" pitchFamily="34" charset="0"/>
              <a:ea typeface="Times New Roman" panose="02020603050405020304" pitchFamily="18" charset="0"/>
              <a:cs typeface="Helvetica"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981" y="511674"/>
            <a:ext cx="5338275" cy="5338275"/>
          </a:xfrm>
          <a:prstGeom prst="rect">
            <a:avLst/>
          </a:prstGeom>
        </p:spPr>
      </p:pic>
    </p:spTree>
    <p:extLst>
      <p:ext uri="{BB962C8B-B14F-4D97-AF65-F5344CB8AC3E}">
        <p14:creationId xmlns:p14="http://schemas.microsoft.com/office/powerpoint/2010/main" val="4005802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974747"/>
            <a:ext cx="9409324" cy="1077218"/>
          </a:xfrm>
          <a:prstGeom prst="rect">
            <a:avLst/>
          </a:prstGeom>
        </p:spPr>
        <p:txBody>
          <a:bodyPr wrap="square">
            <a:spAutoFit/>
          </a:bodyPr>
          <a:lstStyle/>
          <a:p>
            <a:r>
              <a:rPr lang="en-GB" sz="3200" b="1" dirty="0">
                <a:solidFill>
                  <a:srgbClr val="123E84"/>
                </a:solidFill>
                <a:latin typeface="Helvetica" pitchFamily="2" charset="0"/>
              </a:rPr>
              <a:t>Issue 4.2: additional information responsible person for class 6.2 </a:t>
            </a:r>
          </a:p>
        </p:txBody>
      </p:sp>
      <p:sp>
        <p:nvSpPr>
          <p:cNvPr id="9" name="Rectangle 8">
            <a:extLst>
              <a:ext uri="{FF2B5EF4-FFF2-40B4-BE49-F238E27FC236}">
                <a16:creationId xmlns:a16="http://schemas.microsoft.com/office/drawing/2014/main" id="{1A24CE40-E696-9747-A346-3302BA5FC537}"/>
              </a:ext>
            </a:extLst>
          </p:cNvPr>
          <p:cNvSpPr/>
          <p:nvPr/>
        </p:nvSpPr>
        <p:spPr>
          <a:xfrm>
            <a:off x="850242" y="2627202"/>
            <a:ext cx="4583497" cy="400110"/>
          </a:xfrm>
          <a:prstGeom prst="rect">
            <a:avLst/>
          </a:prstGeom>
        </p:spPr>
        <p:txBody>
          <a:bodyPr wrap="square">
            <a:spAutoFit/>
          </a:bodyPr>
          <a:lstStyle/>
          <a:p>
            <a:r>
              <a:rPr lang="en-GB" sz="2000" b="1" dirty="0">
                <a:solidFill>
                  <a:srgbClr val="00ABC9"/>
                </a:solidFill>
                <a:latin typeface="Helvetica" pitchFamily="2" charset="0"/>
              </a:rPr>
              <a:t>Actions/information needed</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151116" y="3247742"/>
            <a:ext cx="9400913" cy="1400383"/>
          </a:xfrm>
          <a:prstGeom prst="rect">
            <a:avLst/>
          </a:prstGeom>
          <a:noFill/>
        </p:spPr>
        <p:txBody>
          <a:bodyPr wrap="square" rtlCol="0">
            <a:spAutoFit/>
          </a:bodyPr>
          <a:lstStyle/>
          <a:p>
            <a:pPr marL="285750" indent="-285750">
              <a:buFont typeface="Arial" panose="020B0604020202020204" pitchFamily="34" charset="0"/>
              <a:buChar char="•"/>
            </a:pPr>
            <a:r>
              <a:rPr lang="en-GB" sz="1700" dirty="0">
                <a:effectLst/>
                <a:latin typeface="Helvetica" panose="020B0604020202020204" pitchFamily="34" charset="0"/>
                <a:ea typeface="Times New Roman" panose="02020603050405020304" pitchFamily="18" charset="0"/>
                <a:cs typeface="Helvetica" panose="020B0604020202020204" pitchFamily="34" charset="0"/>
              </a:rPr>
              <a:t>Need to retrieve when and why this was introduced in the ADR. </a:t>
            </a:r>
          </a:p>
          <a:p>
            <a:pPr marL="285750" indent="-285750">
              <a:buFont typeface="Arial" panose="020B0604020202020204" pitchFamily="34" charset="0"/>
              <a:buChar char="•"/>
            </a:pPr>
            <a:r>
              <a:rPr lang="en-GB" sz="1700" dirty="0">
                <a:effectLst/>
                <a:latin typeface="Helvetica" panose="020B0604020202020204" pitchFamily="34" charset="0"/>
                <a:ea typeface="Times New Roman" panose="02020603050405020304" pitchFamily="18" charset="0"/>
                <a:cs typeface="Helvetica" panose="020B0604020202020204" pitchFamily="34" charset="0"/>
              </a:rPr>
              <a:t>FEAD’s experts have verified that this requirement is already present in the 2001 ADR version. </a:t>
            </a:r>
          </a:p>
          <a:p>
            <a:pPr marL="285750" indent="-285750">
              <a:buFont typeface="Arial" panose="020B0604020202020204" pitchFamily="34" charset="0"/>
              <a:buChar char="•"/>
            </a:pPr>
            <a:r>
              <a:rPr lang="en-GB" sz="1700" dirty="0">
                <a:latin typeface="Helvetica" panose="020B0604020202020204" pitchFamily="34" charset="0"/>
                <a:ea typeface="Times New Roman" panose="02020603050405020304" pitchFamily="18" charset="0"/>
                <a:cs typeface="Helvetica" panose="020B0604020202020204" pitchFamily="34" charset="0"/>
              </a:rPr>
              <a:t>A question could be submitted to UNECE’s Secretariat. </a:t>
            </a:r>
          </a:p>
          <a:p>
            <a:pPr marL="285750" indent="-285750">
              <a:buFont typeface="Arial" panose="020B0604020202020204" pitchFamily="34" charset="0"/>
              <a:buChar char="•"/>
            </a:pPr>
            <a:r>
              <a:rPr lang="en-GB" sz="1700" dirty="0">
                <a:latin typeface="Helvetica" panose="020B0604020202020204" pitchFamily="34" charset="0"/>
                <a:ea typeface="Times New Roman" panose="02020603050405020304" pitchFamily="18" charset="0"/>
                <a:cs typeface="Helvetica" panose="020B0604020202020204" pitchFamily="34" charset="0"/>
              </a:rPr>
              <a:t>Need to gather inputs from MS on their national requirements. </a:t>
            </a:r>
            <a:endParaRPr lang="en-GB" sz="1700" dirty="0">
              <a:effectLst/>
              <a:latin typeface="Helvetica" panose="020B0604020202020204" pitchFamily="34" charset="0"/>
              <a:ea typeface="Times New Roman" panose="02020603050405020304" pitchFamily="18" charset="0"/>
              <a:cs typeface="Helvetica"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029" y="-215885"/>
            <a:ext cx="5338275" cy="5338275"/>
          </a:xfrm>
          <a:prstGeom prst="rect">
            <a:avLst/>
          </a:prstGeom>
        </p:spPr>
      </p:pic>
    </p:spTree>
    <p:extLst>
      <p:ext uri="{BB962C8B-B14F-4D97-AF65-F5344CB8AC3E}">
        <p14:creationId xmlns:p14="http://schemas.microsoft.com/office/powerpoint/2010/main" val="3619614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10" name="Tekstvak 9">
            <a:extLst>
              <a:ext uri="{FF2B5EF4-FFF2-40B4-BE49-F238E27FC236}">
                <a16:creationId xmlns:a16="http://schemas.microsoft.com/office/drawing/2014/main" id="{7B8B95DB-E9D5-43FD-9791-C0F96C733B6D}"/>
              </a:ext>
            </a:extLst>
          </p:cNvPr>
          <p:cNvSpPr txBox="1"/>
          <p:nvPr/>
        </p:nvSpPr>
        <p:spPr>
          <a:xfrm>
            <a:off x="1502568" y="2920999"/>
            <a:ext cx="9489281" cy="1323439"/>
          </a:xfrm>
          <a:prstGeom prst="rect">
            <a:avLst/>
          </a:prstGeom>
          <a:noFill/>
        </p:spPr>
        <p:txBody>
          <a:bodyPr wrap="square">
            <a:spAutoFit/>
          </a:bodyPr>
          <a:lstStyle/>
          <a:p>
            <a:r>
              <a:rPr lang="en-GB" sz="4000" b="1" dirty="0">
                <a:solidFill>
                  <a:schemeClr val="bg1"/>
                </a:solidFill>
                <a:latin typeface="Helvetica" pitchFamily="2" charset="0"/>
              </a:rPr>
              <a:t>Proposal for Multilateral Agreement on approved WD 62</a:t>
            </a:r>
          </a:p>
        </p:txBody>
      </p:sp>
    </p:spTree>
    <p:extLst>
      <p:ext uri="{BB962C8B-B14F-4D97-AF65-F5344CB8AC3E}">
        <p14:creationId xmlns:p14="http://schemas.microsoft.com/office/powerpoint/2010/main" val="2261680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59632" y="1198765"/>
            <a:ext cx="9211681" cy="584775"/>
          </a:xfrm>
          <a:prstGeom prst="rect">
            <a:avLst/>
          </a:prstGeom>
        </p:spPr>
        <p:txBody>
          <a:bodyPr wrap="square">
            <a:spAutoFit/>
          </a:bodyPr>
          <a:lstStyle/>
          <a:p>
            <a:r>
              <a:rPr lang="en-GB" sz="3200" b="1" dirty="0">
                <a:solidFill>
                  <a:srgbClr val="123E84"/>
                </a:solidFill>
                <a:latin typeface="Helvetica" pitchFamily="2" charset="0"/>
              </a:rPr>
              <a:t>Proposal on multilateral agreement on WD 62</a:t>
            </a: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8895" y="320040"/>
            <a:ext cx="5338275" cy="5338275"/>
          </a:xfrm>
          <a:prstGeom prst="rect">
            <a:avLst/>
          </a:prstGeom>
        </p:spPr>
      </p:pic>
      <p:sp>
        <p:nvSpPr>
          <p:cNvPr id="2" name="Rectangle 8">
            <a:extLst>
              <a:ext uri="{FF2B5EF4-FFF2-40B4-BE49-F238E27FC236}">
                <a16:creationId xmlns:a16="http://schemas.microsoft.com/office/drawing/2014/main" id="{13960F24-B7CE-4896-B328-E8CA36911567}"/>
              </a:ext>
            </a:extLst>
          </p:cNvPr>
          <p:cNvSpPr/>
          <p:nvPr/>
        </p:nvSpPr>
        <p:spPr>
          <a:xfrm>
            <a:off x="759633" y="2304723"/>
            <a:ext cx="4583497" cy="400110"/>
          </a:xfrm>
          <a:prstGeom prst="rect">
            <a:avLst/>
          </a:prstGeom>
        </p:spPr>
        <p:txBody>
          <a:bodyPr wrap="square">
            <a:spAutoFit/>
          </a:bodyPr>
          <a:lstStyle/>
          <a:p>
            <a:r>
              <a:rPr lang="nl-BE" sz="2000" b="1" dirty="0">
                <a:solidFill>
                  <a:srgbClr val="00ABC9"/>
                </a:solidFill>
                <a:latin typeface="Helvetica" pitchFamily="2" charset="0"/>
              </a:rPr>
              <a:t>Context</a:t>
            </a:r>
            <a:endParaRPr lang="en-BE" sz="2000" b="1" dirty="0">
              <a:solidFill>
                <a:srgbClr val="00ABC9"/>
              </a:solidFill>
              <a:latin typeface="Helvetica" pitchFamily="2" charset="0"/>
            </a:endParaRPr>
          </a:p>
        </p:txBody>
      </p:sp>
      <p:sp>
        <p:nvSpPr>
          <p:cNvPr id="3" name="TextBox 21">
            <a:extLst>
              <a:ext uri="{FF2B5EF4-FFF2-40B4-BE49-F238E27FC236}">
                <a16:creationId xmlns:a16="http://schemas.microsoft.com/office/drawing/2014/main" id="{B786979D-A698-4CD9-9440-04BABCCF5AA1}"/>
              </a:ext>
            </a:extLst>
          </p:cNvPr>
          <p:cNvSpPr txBox="1"/>
          <p:nvPr/>
        </p:nvSpPr>
        <p:spPr>
          <a:xfrm>
            <a:off x="1031216" y="2842653"/>
            <a:ext cx="7915563" cy="877163"/>
          </a:xfrm>
          <a:prstGeom prst="rect">
            <a:avLst/>
          </a:prstGeom>
          <a:noFill/>
        </p:spPr>
        <p:txBody>
          <a:bodyPr wrap="square" rtlCol="0">
            <a:spAutoFit/>
          </a:bodyPr>
          <a:lstStyle/>
          <a:p>
            <a:r>
              <a:rPr lang="en-GB" sz="1700" i="1" dirty="0">
                <a:latin typeface="Helvetica" pitchFamily="2" charset="0"/>
                <a:cs typeface="Arial" panose="020B0604020202020204" pitchFamily="34" charset="0"/>
              </a:rPr>
              <a:t>“sheeted containers of UN 3509”. </a:t>
            </a:r>
          </a:p>
          <a:p>
            <a:endParaRPr lang="nl-BE" sz="1700" i="1" dirty="0">
              <a:latin typeface="Helvetica" pitchFamily="2" charset="0"/>
              <a:cs typeface="Arial" panose="020B0604020202020204" pitchFamily="34" charset="0"/>
            </a:endParaRPr>
          </a:p>
          <a:p>
            <a:endParaRPr lang="nl-BE" sz="1700" dirty="0">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199B385D-4275-43BB-B667-9B70FEC688BC}"/>
              </a:ext>
            </a:extLst>
          </p:cNvPr>
          <p:cNvSpPr txBox="1"/>
          <p:nvPr/>
        </p:nvSpPr>
        <p:spPr>
          <a:xfrm>
            <a:off x="783900" y="3518403"/>
            <a:ext cx="7866742" cy="369332"/>
          </a:xfrm>
          <a:prstGeom prst="rect">
            <a:avLst/>
          </a:prstGeom>
          <a:noFill/>
        </p:spPr>
        <p:txBody>
          <a:bodyPr wrap="square">
            <a:spAutoFit/>
          </a:bodyPr>
          <a:lstStyle/>
          <a:p>
            <a:r>
              <a:rPr lang="nl-BE" sz="1800" b="1" dirty="0">
                <a:solidFill>
                  <a:srgbClr val="00ABC9"/>
                </a:solidFill>
                <a:latin typeface="Helvetica" pitchFamily="2" charset="0"/>
              </a:rPr>
              <a:t>Actions</a:t>
            </a:r>
            <a:endParaRPr lang="en-US" dirty="0"/>
          </a:p>
        </p:txBody>
      </p:sp>
      <p:sp>
        <p:nvSpPr>
          <p:cNvPr id="11" name="TextBox 10">
            <a:extLst>
              <a:ext uri="{FF2B5EF4-FFF2-40B4-BE49-F238E27FC236}">
                <a16:creationId xmlns:a16="http://schemas.microsoft.com/office/drawing/2014/main" id="{8BD9AAE4-843B-4E92-ACC2-1DD4BBF238D8}"/>
              </a:ext>
            </a:extLst>
          </p:cNvPr>
          <p:cNvSpPr txBox="1"/>
          <p:nvPr/>
        </p:nvSpPr>
        <p:spPr>
          <a:xfrm>
            <a:off x="1031216" y="3941873"/>
            <a:ext cx="7866742" cy="615553"/>
          </a:xfrm>
          <a:prstGeom prst="rect">
            <a:avLst/>
          </a:prstGeom>
          <a:noFill/>
        </p:spPr>
        <p:txBody>
          <a:bodyPr wrap="square">
            <a:spAutoFit/>
          </a:bodyPr>
          <a:lstStyle/>
          <a:p>
            <a:r>
              <a:rPr lang="en-GB" sz="1700" dirty="0">
                <a:latin typeface="Helvetica" pitchFamily="2" charset="0"/>
                <a:cs typeface="Arial" panose="020B0604020202020204" pitchFamily="34" charset="0"/>
              </a:rPr>
              <a:t>A reaction on the potential introduction of a multilateral agreement is expected from Belgium. </a:t>
            </a:r>
          </a:p>
        </p:txBody>
      </p:sp>
    </p:spTree>
    <p:extLst>
      <p:ext uri="{BB962C8B-B14F-4D97-AF65-F5344CB8AC3E}">
        <p14:creationId xmlns:p14="http://schemas.microsoft.com/office/powerpoint/2010/main" val="211368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10" name="Tekstvak 9">
            <a:extLst>
              <a:ext uri="{FF2B5EF4-FFF2-40B4-BE49-F238E27FC236}">
                <a16:creationId xmlns:a16="http://schemas.microsoft.com/office/drawing/2014/main" id="{7B8B95DB-E9D5-43FD-9791-C0F96C733B6D}"/>
              </a:ext>
            </a:extLst>
          </p:cNvPr>
          <p:cNvSpPr txBox="1"/>
          <p:nvPr/>
        </p:nvSpPr>
        <p:spPr>
          <a:xfrm>
            <a:off x="864393" y="2789733"/>
            <a:ext cx="10203657" cy="1323439"/>
          </a:xfrm>
          <a:prstGeom prst="rect">
            <a:avLst/>
          </a:prstGeom>
          <a:noFill/>
        </p:spPr>
        <p:txBody>
          <a:bodyPr wrap="square">
            <a:spAutoFit/>
          </a:bodyPr>
          <a:lstStyle/>
          <a:p>
            <a:r>
              <a:rPr lang="en-GB" sz="4000" b="1" dirty="0">
                <a:solidFill>
                  <a:schemeClr val="bg1"/>
                </a:solidFill>
                <a:latin typeface="Helvetica" pitchFamily="2" charset="0"/>
              </a:rPr>
              <a:t>Working Document 54: placarding of removable skips</a:t>
            </a:r>
          </a:p>
        </p:txBody>
      </p:sp>
    </p:spTree>
    <p:extLst>
      <p:ext uri="{BB962C8B-B14F-4D97-AF65-F5344CB8AC3E}">
        <p14:creationId xmlns:p14="http://schemas.microsoft.com/office/powerpoint/2010/main" val="2647546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427105" cy="584775"/>
          </a:xfrm>
          <a:prstGeom prst="rect">
            <a:avLst/>
          </a:prstGeom>
        </p:spPr>
        <p:txBody>
          <a:bodyPr wrap="square">
            <a:spAutoFit/>
          </a:bodyPr>
          <a:lstStyle/>
          <a:p>
            <a:r>
              <a:rPr lang="en-GB" sz="3200" b="1" dirty="0">
                <a:solidFill>
                  <a:srgbClr val="123E84"/>
                </a:solidFill>
                <a:latin typeface="Helvetica" pitchFamily="2" charset="0"/>
              </a:rPr>
              <a:t>WD 54: removable dumpster placarding</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2229288"/>
            <a:ext cx="4583497" cy="400110"/>
          </a:xfrm>
          <a:prstGeom prst="rect">
            <a:avLst/>
          </a:prstGeom>
        </p:spPr>
        <p:txBody>
          <a:bodyPr wrap="square">
            <a:spAutoFit/>
          </a:bodyPr>
          <a:lstStyle/>
          <a:p>
            <a:r>
              <a:rPr lang="en-GB" sz="2000" b="1" dirty="0">
                <a:solidFill>
                  <a:srgbClr val="00ABC9"/>
                </a:solidFill>
                <a:latin typeface="Helvetica" pitchFamily="2" charset="0"/>
              </a:rPr>
              <a:t>Context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052188" y="2629398"/>
            <a:ext cx="7915563" cy="615553"/>
          </a:xfrm>
          <a:prstGeom prst="rect">
            <a:avLst/>
          </a:prstGeom>
          <a:noFill/>
        </p:spPr>
        <p:txBody>
          <a:bodyPr wrap="square" rtlCol="0">
            <a:spAutoFit/>
          </a:bodyPr>
          <a:lstStyle/>
          <a:p>
            <a:r>
              <a:rPr lang="en-GB" sz="1700" i="1" dirty="0">
                <a:latin typeface="Helvetica" pitchFamily="2" charset="0"/>
                <a:cs typeface="Arial" panose="020B0604020202020204" pitchFamily="34" charset="0"/>
              </a:rPr>
              <a:t>Clarify the status of removable skips in relation to the definition of containers and their placarding, particularly in the context of road transport of bulk waste.</a:t>
            </a:r>
            <a:endParaRPr lang="en-BE" sz="1700" i="1"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
        <p:nvSpPr>
          <p:cNvPr id="2" name="Rectangle 8">
            <a:extLst>
              <a:ext uri="{FF2B5EF4-FFF2-40B4-BE49-F238E27FC236}">
                <a16:creationId xmlns:a16="http://schemas.microsoft.com/office/drawing/2014/main" id="{42C4D6F4-CEBE-45DE-906E-501EDCBE79C0}"/>
              </a:ext>
            </a:extLst>
          </p:cNvPr>
          <p:cNvSpPr/>
          <p:nvPr/>
        </p:nvSpPr>
        <p:spPr>
          <a:xfrm>
            <a:off x="850244" y="3613050"/>
            <a:ext cx="4583497" cy="400110"/>
          </a:xfrm>
          <a:prstGeom prst="rect">
            <a:avLst/>
          </a:prstGeom>
        </p:spPr>
        <p:txBody>
          <a:bodyPr wrap="square">
            <a:spAutoFit/>
          </a:bodyPr>
          <a:lstStyle/>
          <a:p>
            <a:r>
              <a:rPr lang="en-GB" sz="2000" b="1" dirty="0">
                <a:solidFill>
                  <a:srgbClr val="00ABC9"/>
                </a:solidFill>
                <a:latin typeface="Helvetica" pitchFamily="2" charset="0"/>
              </a:rPr>
              <a:t>Action</a:t>
            </a:r>
            <a:endParaRPr lang="en-BE" sz="2000" b="1" dirty="0">
              <a:solidFill>
                <a:srgbClr val="00ABC9"/>
              </a:solidFill>
              <a:latin typeface="Helvetica" pitchFamily="2" charset="0"/>
            </a:endParaRPr>
          </a:p>
        </p:txBody>
      </p:sp>
      <p:sp>
        <p:nvSpPr>
          <p:cNvPr id="3" name="TextBox 21">
            <a:extLst>
              <a:ext uri="{FF2B5EF4-FFF2-40B4-BE49-F238E27FC236}">
                <a16:creationId xmlns:a16="http://schemas.microsoft.com/office/drawing/2014/main" id="{BA3FF8F9-1896-47C6-9C42-295DDFC7D5DF}"/>
              </a:ext>
            </a:extLst>
          </p:cNvPr>
          <p:cNvSpPr txBox="1"/>
          <p:nvPr/>
        </p:nvSpPr>
        <p:spPr>
          <a:xfrm>
            <a:off x="1227615" y="4154950"/>
            <a:ext cx="8613071" cy="631904"/>
          </a:xfrm>
          <a:prstGeom prst="rect">
            <a:avLst/>
          </a:prstGeom>
          <a:noFill/>
        </p:spPr>
        <p:txBody>
          <a:bodyPr wrap="square" rtlCol="0">
            <a:spAutoFit/>
          </a:bodyPr>
          <a:lstStyle/>
          <a:p>
            <a:pPr>
              <a:lnSpc>
                <a:spcPct val="107000"/>
              </a:lnSpc>
              <a:spcAft>
                <a:spcPts val="800"/>
              </a:spcAft>
            </a:pPr>
            <a:r>
              <a:rPr lang="en-US"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Agreement between French sector and French administration to discuss this issue at National level. No need for further discussion at ADR level.</a:t>
            </a:r>
            <a:endParaRPr lang="en-GB" sz="1700" dirty="0">
              <a:solidFill>
                <a:srgbClr val="535353"/>
              </a:solidFill>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981608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10" name="Tekstvak 9">
            <a:extLst>
              <a:ext uri="{FF2B5EF4-FFF2-40B4-BE49-F238E27FC236}">
                <a16:creationId xmlns:a16="http://schemas.microsoft.com/office/drawing/2014/main" id="{7B8B95DB-E9D5-43FD-9791-C0F96C733B6D}"/>
              </a:ext>
            </a:extLst>
          </p:cNvPr>
          <p:cNvSpPr txBox="1"/>
          <p:nvPr/>
        </p:nvSpPr>
        <p:spPr>
          <a:xfrm>
            <a:off x="864393" y="2789733"/>
            <a:ext cx="10203657" cy="1323439"/>
          </a:xfrm>
          <a:prstGeom prst="rect">
            <a:avLst/>
          </a:prstGeom>
          <a:noFill/>
        </p:spPr>
        <p:txBody>
          <a:bodyPr wrap="square">
            <a:spAutoFit/>
          </a:bodyPr>
          <a:lstStyle/>
          <a:p>
            <a:r>
              <a:rPr lang="en-GB" sz="4000" b="1" dirty="0">
                <a:solidFill>
                  <a:schemeClr val="bg1"/>
                </a:solidFill>
                <a:latin typeface="Helvetica" pitchFamily="2" charset="0"/>
              </a:rPr>
              <a:t>Working Document 51: polymerizing substances as waste (Germany)</a:t>
            </a:r>
          </a:p>
        </p:txBody>
      </p:sp>
    </p:spTree>
    <p:extLst>
      <p:ext uri="{BB962C8B-B14F-4D97-AF65-F5344CB8AC3E}">
        <p14:creationId xmlns:p14="http://schemas.microsoft.com/office/powerpoint/2010/main" val="145001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427105" cy="584775"/>
          </a:xfrm>
          <a:prstGeom prst="rect">
            <a:avLst/>
          </a:prstGeom>
        </p:spPr>
        <p:txBody>
          <a:bodyPr wrap="square">
            <a:spAutoFit/>
          </a:bodyPr>
          <a:lstStyle/>
          <a:p>
            <a:r>
              <a:rPr lang="en-GB" sz="3200" b="1" dirty="0">
                <a:solidFill>
                  <a:srgbClr val="123E84"/>
                </a:solidFill>
                <a:latin typeface="Helvetica" pitchFamily="2" charset="0"/>
                <a:hlinkClick r:id="rId3"/>
              </a:rPr>
              <a:t>WD 51</a:t>
            </a:r>
            <a:r>
              <a:rPr lang="en-GB" sz="3200" b="1" dirty="0">
                <a:solidFill>
                  <a:srgbClr val="123E84"/>
                </a:solidFill>
                <a:latin typeface="Helvetica" pitchFamily="2" charset="0"/>
              </a:rPr>
              <a:t>: polymerising substances as waste</a:t>
            </a:r>
          </a:p>
        </p:txBody>
      </p:sp>
      <p:sp>
        <p:nvSpPr>
          <p:cNvPr id="9" name="Rectangle 8">
            <a:extLst>
              <a:ext uri="{FF2B5EF4-FFF2-40B4-BE49-F238E27FC236}">
                <a16:creationId xmlns:a16="http://schemas.microsoft.com/office/drawing/2014/main" id="{1A24CE40-E696-9747-A346-3302BA5FC537}"/>
              </a:ext>
            </a:extLst>
          </p:cNvPr>
          <p:cNvSpPr/>
          <p:nvPr/>
        </p:nvSpPr>
        <p:spPr>
          <a:xfrm>
            <a:off x="850244" y="2229288"/>
            <a:ext cx="4583497" cy="400110"/>
          </a:xfrm>
          <a:prstGeom prst="rect">
            <a:avLst/>
          </a:prstGeom>
        </p:spPr>
        <p:txBody>
          <a:bodyPr wrap="square">
            <a:spAutoFit/>
          </a:bodyPr>
          <a:lstStyle/>
          <a:p>
            <a:r>
              <a:rPr lang="en-GB" sz="2000" b="1" dirty="0">
                <a:solidFill>
                  <a:srgbClr val="00ABC9"/>
                </a:solidFill>
                <a:latin typeface="Helvetica" pitchFamily="2" charset="0"/>
              </a:rPr>
              <a:t>Context</a:t>
            </a:r>
            <a:endParaRPr lang="en-BE" sz="2000" b="1" dirty="0">
              <a:solidFill>
                <a:srgbClr val="00ABC9"/>
              </a:solidFill>
              <a:latin typeface="Helvetica" pitchFamily="2" charset="0"/>
            </a:endParaRPr>
          </a:p>
        </p:txBody>
      </p:sp>
      <p:sp>
        <p:nvSpPr>
          <p:cNvPr id="22" name="TextBox 21">
            <a:extLst>
              <a:ext uri="{FF2B5EF4-FFF2-40B4-BE49-F238E27FC236}">
                <a16:creationId xmlns:a16="http://schemas.microsoft.com/office/drawing/2014/main" id="{892B25F1-6DD1-B84B-8B2E-3C2F085C3248}"/>
              </a:ext>
            </a:extLst>
          </p:cNvPr>
          <p:cNvSpPr txBox="1"/>
          <p:nvPr/>
        </p:nvSpPr>
        <p:spPr>
          <a:xfrm>
            <a:off x="1052188" y="2629398"/>
            <a:ext cx="7915563" cy="877163"/>
          </a:xfrm>
          <a:prstGeom prst="rect">
            <a:avLst/>
          </a:prstGeom>
          <a:noFill/>
        </p:spPr>
        <p:txBody>
          <a:bodyPr wrap="square" rtlCol="0">
            <a:spAutoFit/>
          </a:bodyPr>
          <a:lstStyle/>
          <a:p>
            <a:r>
              <a:rPr lang="en-GB" sz="1700" i="1" dirty="0">
                <a:latin typeface="Helvetica" pitchFamily="2" charset="0"/>
                <a:cs typeface="Arial" panose="020B0604020202020204" pitchFamily="34" charset="0"/>
              </a:rPr>
              <a:t>WD 51 has been introduced by Germany. Comments on “significant deviation in temperature” have been provided by the third informal WG (7 October). Germany has provided an updated version of the document (</a:t>
            </a:r>
            <a:r>
              <a:rPr lang="en-GB" sz="1700" i="1" dirty="0">
                <a:latin typeface="Helvetica" pitchFamily="2" charset="0"/>
                <a:cs typeface="Arial" panose="020B0604020202020204" pitchFamily="34" charset="0"/>
                <a:hlinkClick r:id="rId3"/>
              </a:rPr>
              <a:t>see here</a:t>
            </a:r>
            <a:r>
              <a:rPr lang="en-GB" sz="1700" i="1" dirty="0">
                <a:latin typeface="Helvetica" pitchFamily="2" charset="0"/>
                <a:cs typeface="Arial" panose="020B0604020202020204" pitchFamily="34" charset="0"/>
              </a:rPr>
              <a:t>). </a:t>
            </a:r>
            <a:endParaRPr lang="en-BE" sz="1700" i="1" dirty="0">
              <a:latin typeface="Helvetica" pitchFamily="2" charset="0"/>
              <a:cs typeface="Arial" panose="020B0604020202020204" pitchFamily="34"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
        <p:nvSpPr>
          <p:cNvPr id="2" name="Rectangle 8">
            <a:extLst>
              <a:ext uri="{FF2B5EF4-FFF2-40B4-BE49-F238E27FC236}">
                <a16:creationId xmlns:a16="http://schemas.microsoft.com/office/drawing/2014/main" id="{42C4D6F4-CEBE-45DE-906E-501EDCBE79C0}"/>
              </a:ext>
            </a:extLst>
          </p:cNvPr>
          <p:cNvSpPr/>
          <p:nvPr/>
        </p:nvSpPr>
        <p:spPr>
          <a:xfrm>
            <a:off x="850244" y="3613050"/>
            <a:ext cx="4583497" cy="400110"/>
          </a:xfrm>
          <a:prstGeom prst="rect">
            <a:avLst/>
          </a:prstGeom>
        </p:spPr>
        <p:txBody>
          <a:bodyPr wrap="square">
            <a:spAutoFit/>
          </a:bodyPr>
          <a:lstStyle/>
          <a:p>
            <a:r>
              <a:rPr lang="en-GB" sz="2000" b="1" dirty="0">
                <a:solidFill>
                  <a:srgbClr val="00ABC9"/>
                </a:solidFill>
                <a:latin typeface="Helvetica" pitchFamily="2" charset="0"/>
              </a:rPr>
              <a:t>Action</a:t>
            </a:r>
            <a:endParaRPr lang="en-BE" sz="2000" b="1" dirty="0">
              <a:solidFill>
                <a:srgbClr val="00ABC9"/>
              </a:solidFill>
              <a:latin typeface="Helvetica" pitchFamily="2" charset="0"/>
            </a:endParaRPr>
          </a:p>
        </p:txBody>
      </p:sp>
      <p:sp>
        <p:nvSpPr>
          <p:cNvPr id="3" name="TextBox 21">
            <a:extLst>
              <a:ext uri="{FF2B5EF4-FFF2-40B4-BE49-F238E27FC236}">
                <a16:creationId xmlns:a16="http://schemas.microsoft.com/office/drawing/2014/main" id="{BA3FF8F9-1896-47C6-9C42-295DDFC7D5DF}"/>
              </a:ext>
            </a:extLst>
          </p:cNvPr>
          <p:cNvSpPr txBox="1"/>
          <p:nvPr/>
        </p:nvSpPr>
        <p:spPr>
          <a:xfrm>
            <a:off x="1227615" y="4154950"/>
            <a:ext cx="8613071" cy="631904"/>
          </a:xfrm>
          <a:prstGeom prst="rect">
            <a:avLst/>
          </a:prstGeom>
          <a:noFill/>
        </p:spPr>
        <p:txBody>
          <a:bodyPr wrap="square" rtlCol="0">
            <a:spAutoFit/>
          </a:bodyPr>
          <a:lstStyle/>
          <a:p>
            <a:pPr>
              <a:lnSpc>
                <a:spcPct val="107000"/>
              </a:lnSpc>
              <a:spcAft>
                <a:spcPts val="800"/>
              </a:spcAft>
            </a:pPr>
            <a:r>
              <a:rPr lang="en-US" sz="1700" dirty="0">
                <a:solidFill>
                  <a:srgbClr val="535353"/>
                </a:solidFill>
                <a:latin typeface="Helvetica" panose="020B0604020202020204" pitchFamily="34" charset="0"/>
                <a:ea typeface="Calibri" panose="020F0502020204030204" pitchFamily="34" charset="0"/>
                <a:cs typeface="Helvetica" panose="020B0604020202020204" pitchFamily="34" charset="0"/>
              </a:rPr>
              <a:t>Participants are asked to provide comments on the updated version of the document and clarifications provided </a:t>
            </a:r>
            <a:r>
              <a:rPr lang="en-US" sz="1700">
                <a:solidFill>
                  <a:srgbClr val="535353"/>
                </a:solidFill>
                <a:latin typeface="Helvetica" panose="020B0604020202020204" pitchFamily="34" charset="0"/>
                <a:ea typeface="Calibri" panose="020F0502020204030204" pitchFamily="34" charset="0"/>
                <a:cs typeface="Helvetica" panose="020B0604020202020204" pitchFamily="34" charset="0"/>
              </a:rPr>
              <a:t>by Germany. </a:t>
            </a:r>
            <a:endParaRPr lang="en-GB" sz="1700" dirty="0">
              <a:solidFill>
                <a:srgbClr val="535353"/>
              </a:solidFill>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120960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4189061" y="2767280"/>
            <a:ext cx="6096000" cy="707886"/>
          </a:xfrm>
          <a:prstGeom prst="rect">
            <a:avLst/>
          </a:prstGeom>
        </p:spPr>
        <p:txBody>
          <a:bodyPr>
            <a:spAutoFit/>
          </a:bodyPr>
          <a:lstStyle/>
          <a:p>
            <a:r>
              <a:rPr lang="en-GB" sz="4000" b="1" dirty="0">
                <a:solidFill>
                  <a:schemeClr val="bg1"/>
                </a:solidFill>
                <a:latin typeface="Helvetica" pitchFamily="2" charset="0"/>
              </a:rPr>
              <a:t>Conclusion</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7559359" y="6059378"/>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509169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850244" y="1003085"/>
            <a:ext cx="8427105" cy="584775"/>
          </a:xfrm>
          <a:prstGeom prst="rect">
            <a:avLst/>
          </a:prstGeom>
        </p:spPr>
        <p:txBody>
          <a:bodyPr wrap="square">
            <a:spAutoFit/>
          </a:bodyPr>
          <a:lstStyle/>
          <a:p>
            <a:r>
              <a:rPr lang="en-GB" sz="3200" b="1" dirty="0">
                <a:solidFill>
                  <a:srgbClr val="123E84"/>
                </a:solidFill>
                <a:latin typeface="Helvetica" pitchFamily="2" charset="0"/>
              </a:rPr>
              <a:t>Conclusion</a:t>
            </a:r>
          </a:p>
        </p:txBody>
      </p:sp>
      <p:sp>
        <p:nvSpPr>
          <p:cNvPr id="9" name="Rectangle 8">
            <a:extLst>
              <a:ext uri="{FF2B5EF4-FFF2-40B4-BE49-F238E27FC236}">
                <a16:creationId xmlns:a16="http://schemas.microsoft.com/office/drawing/2014/main" id="{1A24CE40-E696-9747-A346-3302BA5FC537}"/>
              </a:ext>
            </a:extLst>
          </p:cNvPr>
          <p:cNvSpPr/>
          <p:nvPr/>
        </p:nvSpPr>
        <p:spPr>
          <a:xfrm>
            <a:off x="1721101" y="2170890"/>
            <a:ext cx="4583497" cy="1015663"/>
          </a:xfrm>
          <a:prstGeom prst="rect">
            <a:avLst/>
          </a:prstGeom>
        </p:spPr>
        <p:txBody>
          <a:bodyPr wrap="square">
            <a:spAutoFit/>
          </a:bodyPr>
          <a:lstStyle/>
          <a:p>
            <a:pPr marL="342900" indent="-342900">
              <a:buFont typeface="Arial" panose="020B0604020202020204" pitchFamily="34" charset="0"/>
              <a:buChar char="•"/>
            </a:pPr>
            <a:r>
              <a:rPr lang="en-GB" sz="2000" b="1" dirty="0">
                <a:solidFill>
                  <a:srgbClr val="00ABC9"/>
                </a:solidFill>
                <a:latin typeface="Helvetica" pitchFamily="2" charset="0"/>
              </a:rPr>
              <a:t>Date of next meeting</a:t>
            </a:r>
          </a:p>
          <a:p>
            <a:endParaRPr lang="en-GB" sz="2000" b="1" dirty="0">
              <a:solidFill>
                <a:srgbClr val="00ABC9"/>
              </a:solidFill>
              <a:latin typeface="Helvetica" pitchFamily="2" charset="0"/>
            </a:endParaRPr>
          </a:p>
          <a:p>
            <a:pPr marL="342900" indent="-342900">
              <a:buFont typeface="Arial" panose="020B0604020202020204" pitchFamily="34" charset="0"/>
              <a:buChar char="•"/>
            </a:pPr>
            <a:r>
              <a:rPr lang="en-GB" sz="2000" b="1" dirty="0">
                <a:solidFill>
                  <a:srgbClr val="00ABC9"/>
                </a:solidFill>
                <a:latin typeface="Helvetica" pitchFamily="2" charset="0"/>
              </a:rPr>
              <a:t>Any other business.</a:t>
            </a:r>
            <a:endParaRPr lang="en-BE" sz="2000" b="1" dirty="0">
              <a:solidFill>
                <a:srgbClr val="00ABC9"/>
              </a:solidFill>
              <a:latin typeface="Helvetica" pitchFamily="2"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pic>
        <p:nvPicPr>
          <p:cNvPr id="12" name="Picture 11">
            <a:extLst>
              <a:ext uri="{FF2B5EF4-FFF2-40B4-BE49-F238E27FC236}">
                <a16:creationId xmlns:a16="http://schemas.microsoft.com/office/drawing/2014/main" id="{3D11474B-F8E8-5A41-9C63-AB00956BDB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9695" y="-452533"/>
            <a:ext cx="5338275" cy="5338275"/>
          </a:xfrm>
          <a:prstGeom prst="rect">
            <a:avLst/>
          </a:prstGeom>
        </p:spPr>
      </p:pic>
    </p:spTree>
    <p:extLst>
      <p:ext uri="{BB962C8B-B14F-4D97-AF65-F5344CB8AC3E}">
        <p14:creationId xmlns:p14="http://schemas.microsoft.com/office/powerpoint/2010/main" val="259670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95669" y="619228"/>
            <a:ext cx="7433931" cy="584775"/>
          </a:xfrm>
          <a:prstGeom prst="rect">
            <a:avLst/>
          </a:prstGeom>
        </p:spPr>
        <p:txBody>
          <a:bodyPr wrap="square">
            <a:spAutoFit/>
          </a:bodyPr>
          <a:lstStyle/>
          <a:p>
            <a:r>
              <a:rPr lang="en-GB" sz="3200" b="1" dirty="0">
                <a:solidFill>
                  <a:srgbClr val="123E84"/>
                </a:solidFill>
                <a:latin typeface="Helvetica" pitchFamily="2" charset="0"/>
              </a:rPr>
              <a:t>Agenda proposal  </a:t>
            </a:r>
            <a:endParaRPr lang="en-BE" sz="3200" b="1" dirty="0">
              <a:solidFill>
                <a:srgbClr val="123E84"/>
              </a:solidFill>
              <a:latin typeface="Helvetica" pitchFamily="2"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sp>
        <p:nvSpPr>
          <p:cNvPr id="2" name="Rectangle 1">
            <a:extLst>
              <a:ext uri="{FF2B5EF4-FFF2-40B4-BE49-F238E27FC236}">
                <a16:creationId xmlns:a16="http://schemas.microsoft.com/office/drawing/2014/main" id="{6004C2B1-FCFA-EA4D-B0AB-4B179F85000C}"/>
              </a:ext>
            </a:extLst>
          </p:cNvPr>
          <p:cNvSpPr/>
          <p:nvPr/>
        </p:nvSpPr>
        <p:spPr>
          <a:xfrm>
            <a:off x="1630308" y="2093447"/>
            <a:ext cx="8931384" cy="4247317"/>
          </a:xfrm>
          <a:prstGeom prst="rect">
            <a:avLst/>
          </a:prstGeom>
        </p:spPr>
        <p:txBody>
          <a:bodyPr wrap="square">
            <a:spAutoFit/>
          </a:bodyPr>
          <a:lstStyle/>
          <a:p>
            <a:r>
              <a:rPr lang="en-US" b="1" dirty="0">
                <a:latin typeface="Helvetica" pitchFamily="2" charset="0"/>
              </a:rPr>
              <a:t>9h00-10h00: discussions on pending Issues from last informal WG (07 October)</a:t>
            </a:r>
          </a:p>
          <a:p>
            <a:endParaRPr lang="en-US" b="1" dirty="0">
              <a:latin typeface="Helvetica" pitchFamily="2" charset="0"/>
            </a:endParaRPr>
          </a:p>
          <a:p>
            <a:pPr marL="342900" indent="-342900">
              <a:buFont typeface="+mj-lt"/>
              <a:buAutoNum type="arabicPeriod"/>
            </a:pPr>
            <a:r>
              <a:rPr lang="en-US" dirty="0">
                <a:latin typeface="Helvetica" pitchFamily="2" charset="0"/>
              </a:rPr>
              <a:t>Working </a:t>
            </a:r>
            <a:r>
              <a:rPr lang="en-US" dirty="0">
                <a:solidFill>
                  <a:srgbClr val="00B050"/>
                </a:solidFill>
                <a:latin typeface="Helvetica" pitchFamily="2" charset="0"/>
              </a:rPr>
              <a:t>Document 57 </a:t>
            </a:r>
            <a:r>
              <a:rPr lang="en-US" dirty="0">
                <a:latin typeface="Helvetica" pitchFamily="2" charset="0"/>
              </a:rPr>
              <a:t>on “transport of asbestos in bulk”</a:t>
            </a:r>
          </a:p>
          <a:p>
            <a:pPr marL="342900" indent="-342900">
              <a:buFont typeface="+mj-lt"/>
              <a:buAutoNum type="arabicPeriod"/>
            </a:pPr>
            <a:r>
              <a:rPr lang="en-US" dirty="0">
                <a:latin typeface="Helvetica" pitchFamily="2" charset="0"/>
              </a:rPr>
              <a:t>Working </a:t>
            </a:r>
            <a:r>
              <a:rPr lang="en-US" dirty="0">
                <a:solidFill>
                  <a:srgbClr val="00B050"/>
                </a:solidFill>
                <a:latin typeface="Helvetica" pitchFamily="2" charset="0"/>
              </a:rPr>
              <a:t>Document 02  </a:t>
            </a:r>
            <a:r>
              <a:rPr lang="en-US" dirty="0">
                <a:latin typeface="Helvetica" pitchFamily="2" charset="0"/>
              </a:rPr>
              <a:t>on “bulk carriage of waste batteries”</a:t>
            </a:r>
          </a:p>
          <a:p>
            <a:pPr marL="342900" indent="-342900">
              <a:buFont typeface="+mj-lt"/>
              <a:buAutoNum type="arabicPeriod"/>
            </a:pPr>
            <a:r>
              <a:rPr lang="en-GB" dirty="0">
                <a:latin typeface="Helvetica" pitchFamily="2" charset="0"/>
              </a:rPr>
              <a:t>Working </a:t>
            </a:r>
            <a:r>
              <a:rPr lang="en-GB" dirty="0">
                <a:solidFill>
                  <a:srgbClr val="00B050"/>
                </a:solidFill>
                <a:latin typeface="Helvetica" pitchFamily="2" charset="0"/>
              </a:rPr>
              <a:t>Document 61</a:t>
            </a:r>
            <a:r>
              <a:rPr lang="en-GB" dirty="0">
                <a:latin typeface="Helvetica" pitchFamily="2" charset="0"/>
              </a:rPr>
              <a:t>, weight estimation: review adjusted proposal</a:t>
            </a:r>
            <a:endParaRPr lang="en-US" dirty="0">
              <a:latin typeface="Helvetica" pitchFamily="2" charset="0"/>
            </a:endParaRPr>
          </a:p>
          <a:p>
            <a:pPr marL="342900" indent="-342900">
              <a:buFont typeface="+mj-lt"/>
              <a:buAutoNum type="arabicPeriod"/>
            </a:pPr>
            <a:r>
              <a:rPr lang="en-US" dirty="0">
                <a:solidFill>
                  <a:srgbClr val="FF0000"/>
                </a:solidFill>
                <a:latin typeface="Helvetica" pitchFamily="2" charset="0"/>
              </a:rPr>
              <a:t>Issue 1.1 </a:t>
            </a:r>
            <a:r>
              <a:rPr lang="en-US" dirty="0">
                <a:latin typeface="Helvetica" pitchFamily="2" charset="0"/>
              </a:rPr>
              <a:t>on “</a:t>
            </a:r>
            <a:r>
              <a:rPr lang="en-GB" dirty="0">
                <a:latin typeface="Helvetica" pitchFamily="2" charset="0"/>
              </a:rPr>
              <a:t>exemption of pharmaceutical products (medicines) ready for use”</a:t>
            </a:r>
          </a:p>
          <a:p>
            <a:endParaRPr lang="en-GB" dirty="0">
              <a:latin typeface="Helvetica" pitchFamily="2" charset="0"/>
            </a:endParaRPr>
          </a:p>
          <a:p>
            <a:r>
              <a:rPr lang="en-GB" b="1" dirty="0">
                <a:latin typeface="Helvetica" pitchFamily="2" charset="0"/>
              </a:rPr>
              <a:t>10h10-13h00: discussions on selected issues</a:t>
            </a:r>
          </a:p>
          <a:p>
            <a:endParaRPr lang="en-GB" b="1" dirty="0">
              <a:latin typeface="Helvetica" pitchFamily="2" charset="0"/>
            </a:endParaRPr>
          </a:p>
          <a:p>
            <a:pPr marL="342900" indent="-342900">
              <a:buFont typeface="+mj-lt"/>
              <a:buAutoNum type="arabicPeriod"/>
            </a:pPr>
            <a:r>
              <a:rPr lang="en-GB" dirty="0">
                <a:latin typeface="Helvetica" pitchFamily="2" charset="0"/>
              </a:rPr>
              <a:t>(</a:t>
            </a:r>
            <a:r>
              <a:rPr lang="en-US" dirty="0">
                <a:latin typeface="Helvetica" pitchFamily="2" charset="0"/>
              </a:rPr>
              <a:t>New) </a:t>
            </a:r>
            <a:r>
              <a:rPr lang="en-US" dirty="0">
                <a:solidFill>
                  <a:srgbClr val="FF0000"/>
                </a:solidFill>
                <a:latin typeface="Helvetica" pitchFamily="2" charset="0"/>
              </a:rPr>
              <a:t>Issue 2.2</a:t>
            </a:r>
            <a:r>
              <a:rPr lang="en-US" dirty="0">
                <a:latin typeface="Helvetica" pitchFamily="2" charset="0"/>
              </a:rPr>
              <a:t>: </a:t>
            </a:r>
            <a:r>
              <a:rPr lang="en-GB" dirty="0">
                <a:latin typeface="Helvetica" pitchFamily="2" charset="0"/>
              </a:rPr>
              <a:t>Transport of packaged waste: inner packaging's packed together</a:t>
            </a:r>
            <a:endParaRPr lang="en-US" dirty="0">
              <a:latin typeface="Helvetica" pitchFamily="2" charset="0"/>
            </a:endParaRPr>
          </a:p>
          <a:p>
            <a:pPr marL="342900" indent="-342900">
              <a:buFont typeface="+mj-lt"/>
              <a:buAutoNum type="arabicPeriod"/>
            </a:pPr>
            <a:r>
              <a:rPr lang="en-US" dirty="0">
                <a:latin typeface="Helvetica" pitchFamily="2" charset="0"/>
              </a:rPr>
              <a:t>(New) </a:t>
            </a:r>
            <a:r>
              <a:rPr lang="en-US" dirty="0">
                <a:solidFill>
                  <a:srgbClr val="FF0000"/>
                </a:solidFill>
                <a:latin typeface="Helvetica" pitchFamily="2" charset="0"/>
              </a:rPr>
              <a:t>Issue 2.5</a:t>
            </a:r>
            <a:r>
              <a:rPr lang="en-US" dirty="0">
                <a:latin typeface="Helvetica" pitchFamily="2" charset="0"/>
              </a:rPr>
              <a:t>: </a:t>
            </a:r>
            <a:r>
              <a:rPr lang="en-GB" dirty="0">
                <a:latin typeface="Helvetica" pitchFamily="2" charset="0"/>
              </a:rPr>
              <a:t>Chemical compatibility</a:t>
            </a:r>
          </a:p>
          <a:p>
            <a:pPr marL="342900" indent="-342900">
              <a:buFont typeface="+mj-lt"/>
              <a:buAutoNum type="arabicPeriod"/>
            </a:pPr>
            <a:r>
              <a:rPr lang="en-US" dirty="0">
                <a:latin typeface="Helvetica" pitchFamily="2" charset="0"/>
              </a:rPr>
              <a:t> </a:t>
            </a:r>
            <a:r>
              <a:rPr lang="en-US" dirty="0">
                <a:solidFill>
                  <a:srgbClr val="FF0000"/>
                </a:solidFill>
                <a:latin typeface="Helvetica" pitchFamily="2" charset="0"/>
              </a:rPr>
              <a:t>Issue 4.2</a:t>
            </a:r>
            <a:r>
              <a:rPr lang="en-US" dirty="0">
                <a:latin typeface="Helvetica" pitchFamily="2" charset="0"/>
              </a:rPr>
              <a:t>: Additional information responsible person for class 6.2</a:t>
            </a:r>
          </a:p>
          <a:p>
            <a:pPr marL="342900" indent="-342900">
              <a:buFont typeface="+mj-lt"/>
              <a:buAutoNum type="arabicPeriod"/>
            </a:pPr>
            <a:r>
              <a:rPr lang="en-US" dirty="0">
                <a:latin typeface="Helvetica" pitchFamily="2" charset="0"/>
              </a:rPr>
              <a:t>Proposal  for multilateral agreement on </a:t>
            </a:r>
            <a:r>
              <a:rPr lang="en-US" dirty="0">
                <a:solidFill>
                  <a:schemeClr val="accent3"/>
                </a:solidFill>
                <a:latin typeface="Helvetica" pitchFamily="2" charset="0"/>
              </a:rPr>
              <a:t>Document 62</a:t>
            </a:r>
            <a:endParaRPr lang="en-GB" dirty="0">
              <a:latin typeface="Helvetica" pitchFamily="2" charset="0"/>
            </a:endParaRPr>
          </a:p>
          <a:p>
            <a:pPr marL="342900" indent="-342900">
              <a:buFont typeface="+mj-lt"/>
              <a:buAutoNum type="arabicPeriod"/>
            </a:pPr>
            <a:r>
              <a:rPr lang="en-US" dirty="0">
                <a:latin typeface="Helvetica" pitchFamily="2" charset="0"/>
              </a:rPr>
              <a:t>Working </a:t>
            </a:r>
            <a:r>
              <a:rPr lang="en-US" dirty="0">
                <a:solidFill>
                  <a:srgbClr val="00B050"/>
                </a:solidFill>
                <a:latin typeface="Helvetica" pitchFamily="2" charset="0"/>
              </a:rPr>
              <a:t>Document 54 </a:t>
            </a:r>
            <a:r>
              <a:rPr lang="en-US" dirty="0">
                <a:latin typeface="Helvetica" pitchFamily="2" charset="0"/>
              </a:rPr>
              <a:t>on “removable dumpster placarding”.</a:t>
            </a:r>
          </a:p>
          <a:p>
            <a:endParaRPr lang="en-GB" dirty="0">
              <a:latin typeface="Helvetica" pitchFamily="2" charset="0"/>
            </a:endParaRPr>
          </a:p>
        </p:txBody>
      </p:sp>
      <p:sp>
        <p:nvSpPr>
          <p:cNvPr id="3" name="Rectangle 2">
            <a:extLst>
              <a:ext uri="{FF2B5EF4-FFF2-40B4-BE49-F238E27FC236}">
                <a16:creationId xmlns:a16="http://schemas.microsoft.com/office/drawing/2014/main" id="{E1A30316-EF28-B343-9476-BB869988FF59}"/>
              </a:ext>
            </a:extLst>
          </p:cNvPr>
          <p:cNvSpPr/>
          <p:nvPr/>
        </p:nvSpPr>
        <p:spPr>
          <a:xfrm>
            <a:off x="795669" y="1312334"/>
            <a:ext cx="10328468" cy="923330"/>
          </a:xfrm>
          <a:prstGeom prst="rect">
            <a:avLst/>
          </a:prstGeom>
        </p:spPr>
        <p:txBody>
          <a:bodyPr wrap="none">
            <a:spAutoFit/>
          </a:bodyPr>
          <a:lstStyle/>
          <a:p>
            <a:r>
              <a:rPr lang="en-GB" b="1" dirty="0">
                <a:solidFill>
                  <a:srgbClr val="00ABC9"/>
                </a:solidFill>
                <a:latin typeface="Helvetica" pitchFamily="2" charset="0"/>
              </a:rPr>
              <a:t>Ref. based on (1) minutes </a:t>
            </a:r>
            <a:r>
              <a:rPr lang="en-GB" b="1" dirty="0">
                <a:solidFill>
                  <a:srgbClr val="FF0000"/>
                </a:solidFill>
                <a:latin typeface="Helvetica" pitchFamily="2" charset="0"/>
              </a:rPr>
              <a:t>Utrecht meeting </a:t>
            </a:r>
            <a:r>
              <a:rPr lang="en-GB" b="1" dirty="0">
                <a:solidFill>
                  <a:srgbClr val="00ABC9"/>
                </a:solidFill>
                <a:latin typeface="Helvetica" pitchFamily="2" charset="0"/>
              </a:rPr>
              <a:t>and (2) working documents </a:t>
            </a:r>
            <a:r>
              <a:rPr lang="en-GB" b="1" dirty="0">
                <a:solidFill>
                  <a:srgbClr val="58AF3C"/>
                </a:solidFill>
                <a:latin typeface="Helvetica" pitchFamily="2" charset="0"/>
              </a:rPr>
              <a:t>Joint Meeting</a:t>
            </a:r>
            <a:r>
              <a:rPr lang="en-GB" b="1" dirty="0">
                <a:solidFill>
                  <a:srgbClr val="00ABC9"/>
                </a:solidFill>
                <a:latin typeface="Helvetica" pitchFamily="2" charset="0"/>
              </a:rPr>
              <a:t> Geneva</a:t>
            </a:r>
          </a:p>
          <a:p>
            <a:endParaRPr lang="en-GB" b="1" dirty="0">
              <a:solidFill>
                <a:srgbClr val="00ABC9"/>
              </a:solidFill>
              <a:latin typeface="Helvetica" pitchFamily="2" charset="0"/>
            </a:endParaRPr>
          </a:p>
          <a:p>
            <a:r>
              <a:rPr lang="en-GB" b="1" dirty="0">
                <a:solidFill>
                  <a:srgbClr val="00ABC9"/>
                </a:solidFill>
                <a:latin typeface="Helvetica" pitchFamily="2" charset="0"/>
              </a:rPr>
              <a:t>							</a:t>
            </a:r>
            <a:endParaRPr lang="en-BE" b="1" dirty="0">
              <a:solidFill>
                <a:srgbClr val="00ABC9"/>
              </a:solidFill>
              <a:latin typeface="Helvetica" pitchFamily="2" charset="0"/>
            </a:endParaRPr>
          </a:p>
        </p:txBody>
      </p:sp>
    </p:spTree>
    <p:extLst>
      <p:ext uri="{BB962C8B-B14F-4D97-AF65-F5344CB8AC3E}">
        <p14:creationId xmlns:p14="http://schemas.microsoft.com/office/powerpoint/2010/main" val="1921267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3634879" y="2767280"/>
            <a:ext cx="6096000" cy="1323439"/>
          </a:xfrm>
          <a:prstGeom prst="rect">
            <a:avLst/>
          </a:prstGeom>
        </p:spPr>
        <p:txBody>
          <a:bodyPr>
            <a:spAutoFit/>
          </a:bodyPr>
          <a:lstStyle/>
          <a:p>
            <a:r>
              <a:rPr lang="en-GB" sz="4000" b="1" dirty="0">
                <a:solidFill>
                  <a:schemeClr val="bg1"/>
                </a:solidFill>
                <a:latin typeface="Helvetica" pitchFamily="2" charset="0"/>
              </a:rPr>
              <a:t>Thank you for </a:t>
            </a:r>
            <a:br>
              <a:rPr lang="en-GB" sz="4000" b="1" dirty="0">
                <a:solidFill>
                  <a:schemeClr val="bg1"/>
                </a:solidFill>
                <a:latin typeface="Helvetica" pitchFamily="2" charset="0"/>
              </a:rPr>
            </a:br>
            <a:r>
              <a:rPr lang="en-GB" sz="4000" b="1" dirty="0">
                <a:solidFill>
                  <a:schemeClr val="bg1"/>
                </a:solidFill>
                <a:latin typeface="Helvetica" pitchFamily="2" charset="0"/>
              </a:rPr>
              <a:t>your attention</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7559359" y="6059378"/>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380594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2974273" y="3075057"/>
            <a:ext cx="6715157" cy="1200329"/>
          </a:xfrm>
          <a:prstGeom prst="rect">
            <a:avLst/>
          </a:prstGeom>
        </p:spPr>
        <p:txBody>
          <a:bodyPr wrap="square">
            <a:spAutoFit/>
          </a:bodyPr>
          <a:lstStyle/>
          <a:p>
            <a:r>
              <a:rPr lang="en-GB" sz="4000" b="1" dirty="0">
                <a:solidFill>
                  <a:schemeClr val="bg1"/>
                </a:solidFill>
                <a:latin typeface="Helvetica" pitchFamily="2" charset="0"/>
              </a:rPr>
              <a:t>History of the informal WG</a:t>
            </a:r>
          </a:p>
          <a:p>
            <a:pPr algn="ctr"/>
            <a:r>
              <a:rPr lang="en-GB" sz="3200" b="1" dirty="0">
                <a:solidFill>
                  <a:schemeClr val="bg1"/>
                </a:solidFill>
                <a:latin typeface="Helvetica" pitchFamily="2" charset="0"/>
              </a:rPr>
              <a:t>See previous reports</a:t>
            </a:r>
            <a:endParaRPr lang="en-BE" sz="32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Tree>
    <p:extLst>
      <p:ext uri="{BB962C8B-B14F-4D97-AF65-F5344CB8AC3E}">
        <p14:creationId xmlns:p14="http://schemas.microsoft.com/office/powerpoint/2010/main" val="361560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3C53-0EF7-1B49-882F-109079021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426693" cy="6857999"/>
          </a:xfrm>
          <a:prstGeom prst="rect">
            <a:avLst/>
          </a:prstGeom>
        </p:spPr>
      </p:pic>
      <p:sp>
        <p:nvSpPr>
          <p:cNvPr id="8" name="Rectangle 7">
            <a:extLst>
              <a:ext uri="{FF2B5EF4-FFF2-40B4-BE49-F238E27FC236}">
                <a16:creationId xmlns:a16="http://schemas.microsoft.com/office/drawing/2014/main" id="{60E6F939-BFFF-3449-A01B-0269C07FC4AA}"/>
              </a:ext>
            </a:extLst>
          </p:cNvPr>
          <p:cNvSpPr/>
          <p:nvPr/>
        </p:nvSpPr>
        <p:spPr>
          <a:xfrm>
            <a:off x="795669" y="733129"/>
            <a:ext cx="8252078" cy="584775"/>
          </a:xfrm>
          <a:prstGeom prst="rect">
            <a:avLst/>
          </a:prstGeom>
        </p:spPr>
        <p:txBody>
          <a:bodyPr wrap="square">
            <a:spAutoFit/>
          </a:bodyPr>
          <a:lstStyle/>
          <a:p>
            <a:r>
              <a:rPr lang="en-GB" sz="3200" b="1" dirty="0">
                <a:solidFill>
                  <a:srgbClr val="123E84"/>
                </a:solidFill>
                <a:latin typeface="Helvetica" pitchFamily="2" charset="0"/>
              </a:rPr>
              <a:t>History of the informal working group</a:t>
            </a:r>
            <a:endParaRPr lang="en-BE" sz="3200" b="1" dirty="0">
              <a:solidFill>
                <a:srgbClr val="123E84"/>
              </a:solidFill>
              <a:latin typeface="Helvetica" pitchFamily="2" charset="0"/>
            </a:endParaRPr>
          </a:p>
        </p:txBody>
      </p:sp>
      <p:pic>
        <p:nvPicPr>
          <p:cNvPr id="28" name="Picture 27">
            <a:extLst>
              <a:ext uri="{FF2B5EF4-FFF2-40B4-BE49-F238E27FC236}">
                <a16:creationId xmlns:a16="http://schemas.microsoft.com/office/drawing/2014/main" id="{FF3556E5-8032-404E-85A3-642551C48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9568" y="5786766"/>
            <a:ext cx="1445005" cy="751194"/>
          </a:xfrm>
          <a:prstGeom prst="rect">
            <a:avLst/>
          </a:prstGeom>
        </p:spPr>
      </p:pic>
      <p:sp>
        <p:nvSpPr>
          <p:cNvPr id="2" name="Rectangle 1">
            <a:extLst>
              <a:ext uri="{FF2B5EF4-FFF2-40B4-BE49-F238E27FC236}">
                <a16:creationId xmlns:a16="http://schemas.microsoft.com/office/drawing/2014/main" id="{6004C2B1-FCFA-EA4D-B0AB-4B179F85000C}"/>
              </a:ext>
            </a:extLst>
          </p:cNvPr>
          <p:cNvSpPr/>
          <p:nvPr/>
        </p:nvSpPr>
        <p:spPr>
          <a:xfrm>
            <a:off x="1081690" y="1770371"/>
            <a:ext cx="8931384" cy="4247317"/>
          </a:xfrm>
          <a:prstGeom prst="rect">
            <a:avLst/>
          </a:prstGeom>
        </p:spPr>
        <p:txBody>
          <a:bodyPr wrap="square">
            <a:spAutoFit/>
          </a:bodyPr>
          <a:lstStyle/>
          <a:p>
            <a:pPr marL="342900" indent="-342900">
              <a:buFont typeface="Arial" panose="020B0604020202020204" pitchFamily="34" charset="0"/>
              <a:buChar char="•"/>
            </a:pPr>
            <a:r>
              <a:rPr lang="nl-BE" dirty="0" err="1">
                <a:latin typeface="Helvetica" pitchFamily="2" charset="0"/>
              </a:rPr>
              <a:t>After</a:t>
            </a:r>
            <a:r>
              <a:rPr lang="nl-BE" dirty="0">
                <a:latin typeface="Helvetica" pitchFamily="2" charset="0"/>
              </a:rPr>
              <a:t> </a:t>
            </a:r>
            <a:r>
              <a:rPr lang="nl-BE" dirty="0" err="1">
                <a:latin typeface="Helvetica" pitchFamily="2" charset="0"/>
              </a:rPr>
              <a:t>several</a:t>
            </a:r>
            <a:r>
              <a:rPr lang="nl-BE" dirty="0">
                <a:latin typeface="Helvetica" pitchFamily="2" charset="0"/>
              </a:rPr>
              <a:t> </a:t>
            </a:r>
            <a:r>
              <a:rPr lang="nl-BE" dirty="0" err="1">
                <a:latin typeface="Helvetica" pitchFamily="2" charset="0"/>
              </a:rPr>
              <a:t>punctual</a:t>
            </a:r>
            <a:r>
              <a:rPr lang="nl-BE" dirty="0">
                <a:latin typeface="Helvetica" pitchFamily="2" charset="0"/>
              </a:rPr>
              <a:t> </a:t>
            </a:r>
            <a:r>
              <a:rPr lang="nl-BE" dirty="0" err="1">
                <a:latin typeface="Helvetica" pitchFamily="2" charset="0"/>
              </a:rPr>
              <a:t>proposals</a:t>
            </a:r>
            <a:r>
              <a:rPr lang="nl-BE" dirty="0">
                <a:latin typeface="Helvetica" pitchFamily="2" charset="0"/>
              </a:rPr>
              <a:t> of updating </a:t>
            </a:r>
            <a:r>
              <a:rPr lang="nl-BE" dirty="0" err="1">
                <a:latin typeface="Helvetica" pitchFamily="2" charset="0"/>
              </a:rPr>
              <a:t>the</a:t>
            </a:r>
            <a:r>
              <a:rPr lang="nl-BE" dirty="0">
                <a:latin typeface="Helvetica" pitchFamily="2" charset="0"/>
              </a:rPr>
              <a:t> ADR, FEAD </a:t>
            </a:r>
            <a:r>
              <a:rPr lang="nl-BE" dirty="0" err="1">
                <a:latin typeface="Helvetica" pitchFamily="2" charset="0"/>
              </a:rPr>
              <a:t>proposes</a:t>
            </a:r>
            <a:r>
              <a:rPr lang="nl-BE" dirty="0">
                <a:latin typeface="Helvetica" pitchFamily="2" charset="0"/>
              </a:rPr>
              <a:t> </a:t>
            </a:r>
            <a:r>
              <a:rPr lang="nl-BE" dirty="0" err="1">
                <a:latin typeface="Helvetica" pitchFamily="2" charset="0"/>
              </a:rPr>
              <a:t>to</a:t>
            </a:r>
            <a:r>
              <a:rPr lang="nl-BE" dirty="0">
                <a:latin typeface="Helvetica" pitchFamily="2" charset="0"/>
              </a:rPr>
              <a:t> </a:t>
            </a:r>
            <a:r>
              <a:rPr lang="nl-BE" dirty="0" err="1">
                <a:latin typeface="Helvetica" pitchFamily="2" charset="0"/>
              </a:rPr>
              <a:t>initiate</a:t>
            </a:r>
            <a:r>
              <a:rPr lang="nl-BE" dirty="0">
                <a:latin typeface="Helvetica" pitchFamily="2" charset="0"/>
              </a:rPr>
              <a:t> </a:t>
            </a:r>
            <a:r>
              <a:rPr lang="nl-BE" dirty="0" err="1">
                <a:latin typeface="Helvetica" pitchFamily="2" charset="0"/>
              </a:rPr>
              <a:t>an</a:t>
            </a:r>
            <a:r>
              <a:rPr lang="nl-BE" dirty="0">
                <a:latin typeface="Helvetica" pitchFamily="2" charset="0"/>
              </a:rPr>
              <a:t> </a:t>
            </a:r>
            <a:r>
              <a:rPr lang="nl-BE" dirty="0" err="1">
                <a:latin typeface="Helvetica" pitchFamily="2" charset="0"/>
              </a:rPr>
              <a:t>informal</a:t>
            </a:r>
            <a:r>
              <a:rPr lang="nl-BE" dirty="0">
                <a:latin typeface="Helvetica" pitchFamily="2" charset="0"/>
              </a:rPr>
              <a:t> </a:t>
            </a:r>
            <a:r>
              <a:rPr lang="nl-BE" dirty="0" err="1">
                <a:latin typeface="Helvetica" pitchFamily="2" charset="0"/>
              </a:rPr>
              <a:t>working</a:t>
            </a:r>
            <a:r>
              <a:rPr lang="nl-BE" dirty="0">
                <a:latin typeface="Helvetica" pitchFamily="2" charset="0"/>
              </a:rPr>
              <a:t> </a:t>
            </a:r>
            <a:r>
              <a:rPr lang="nl-BE" dirty="0" err="1">
                <a:latin typeface="Helvetica" pitchFamily="2" charset="0"/>
              </a:rPr>
              <a:t>group</a:t>
            </a:r>
            <a:r>
              <a:rPr lang="nl-BE" dirty="0">
                <a:latin typeface="Helvetica" pitchFamily="2" charset="0"/>
              </a:rPr>
              <a:t> on ADR and waste</a:t>
            </a:r>
          </a:p>
          <a:p>
            <a:pPr marL="342900" indent="-342900">
              <a:buFont typeface="Arial" panose="020B0604020202020204" pitchFamily="34" charset="0"/>
              <a:buChar char="•"/>
            </a:pPr>
            <a:endParaRPr lang="nl-BE" dirty="0">
              <a:latin typeface="Helvetica" pitchFamily="2" charset="0"/>
            </a:endParaRPr>
          </a:p>
          <a:p>
            <a:pPr marL="342900" indent="-342900">
              <a:buFont typeface="Arial" panose="020B0604020202020204" pitchFamily="34" charset="0"/>
              <a:buChar char="•"/>
            </a:pPr>
            <a:r>
              <a:rPr lang="nl-BE" dirty="0">
                <a:latin typeface="Helvetica" pitchFamily="2" charset="0"/>
              </a:rPr>
              <a:t>The </a:t>
            </a:r>
            <a:r>
              <a:rPr lang="nl-BE" dirty="0" err="1">
                <a:latin typeface="Helvetica" pitchFamily="2" charset="0"/>
              </a:rPr>
              <a:t>Autumn</a:t>
            </a:r>
            <a:r>
              <a:rPr lang="nl-BE" dirty="0">
                <a:latin typeface="Helvetica" pitchFamily="2" charset="0"/>
              </a:rPr>
              <a:t> </a:t>
            </a:r>
            <a:r>
              <a:rPr lang="nl-BE" dirty="0" err="1">
                <a:latin typeface="Helvetica" pitchFamily="2" charset="0"/>
              </a:rPr>
              <a:t>session</a:t>
            </a:r>
            <a:r>
              <a:rPr lang="nl-BE" dirty="0">
                <a:latin typeface="Helvetica" pitchFamily="2" charset="0"/>
              </a:rPr>
              <a:t> 2018 of </a:t>
            </a:r>
            <a:r>
              <a:rPr lang="nl-BE" dirty="0" err="1">
                <a:latin typeface="Helvetica" pitchFamily="2" charset="0"/>
              </a:rPr>
              <a:t>the</a:t>
            </a:r>
            <a:r>
              <a:rPr lang="nl-BE" dirty="0">
                <a:latin typeface="Helvetica" pitchFamily="2" charset="0"/>
              </a:rPr>
              <a:t> Joint meeting </a:t>
            </a:r>
            <a:r>
              <a:rPr lang="nl-BE" dirty="0" err="1">
                <a:latin typeface="Helvetica" pitchFamily="2" charset="0"/>
              </a:rPr>
              <a:t>asks</a:t>
            </a:r>
            <a:r>
              <a:rPr lang="nl-BE" dirty="0">
                <a:latin typeface="Helvetica" pitchFamily="2" charset="0"/>
              </a:rPr>
              <a:t> FEAD </a:t>
            </a:r>
            <a:r>
              <a:rPr lang="nl-BE" dirty="0" err="1">
                <a:latin typeface="Helvetica" pitchFamily="2" charset="0"/>
              </a:rPr>
              <a:t>to</a:t>
            </a:r>
            <a:r>
              <a:rPr lang="nl-BE" dirty="0">
                <a:latin typeface="Helvetica" pitchFamily="2" charset="0"/>
              </a:rPr>
              <a:t> lead </a:t>
            </a:r>
            <a:r>
              <a:rPr lang="nl-BE" dirty="0" err="1">
                <a:latin typeface="Helvetica" pitchFamily="2" charset="0"/>
              </a:rPr>
              <a:t>the</a:t>
            </a:r>
            <a:r>
              <a:rPr lang="nl-BE" dirty="0">
                <a:latin typeface="Helvetica" pitchFamily="2" charset="0"/>
              </a:rPr>
              <a:t> </a:t>
            </a:r>
            <a:r>
              <a:rPr lang="nl-BE" dirty="0" err="1">
                <a:latin typeface="Helvetica" pitchFamily="2" charset="0"/>
              </a:rPr>
              <a:t>Informal</a:t>
            </a:r>
            <a:r>
              <a:rPr lang="nl-BE" dirty="0">
                <a:latin typeface="Helvetica" pitchFamily="2" charset="0"/>
              </a:rPr>
              <a:t> WG</a:t>
            </a:r>
          </a:p>
          <a:p>
            <a:pPr marL="342900" indent="-342900">
              <a:buFont typeface="Arial" panose="020B0604020202020204" pitchFamily="34" charset="0"/>
              <a:buChar char="•"/>
            </a:pPr>
            <a:endParaRPr lang="nl-BE" dirty="0">
              <a:latin typeface="Helvetica" pitchFamily="2" charset="0"/>
            </a:endParaRPr>
          </a:p>
          <a:p>
            <a:pPr marL="342900" indent="-342900">
              <a:buFont typeface="Arial" panose="020B0604020202020204" pitchFamily="34" charset="0"/>
              <a:buChar char="•"/>
            </a:pPr>
            <a:r>
              <a:rPr lang="nl-BE" dirty="0">
                <a:latin typeface="Helvetica" pitchFamily="2" charset="0"/>
              </a:rPr>
              <a:t>April 2019: first </a:t>
            </a:r>
            <a:r>
              <a:rPr lang="nl-BE" dirty="0" err="1">
                <a:latin typeface="Helvetica" pitchFamily="2" charset="0"/>
              </a:rPr>
              <a:t>Informal</a:t>
            </a:r>
            <a:r>
              <a:rPr lang="nl-BE" dirty="0">
                <a:latin typeface="Helvetica" pitchFamily="2" charset="0"/>
              </a:rPr>
              <a:t> WG Brussels: </a:t>
            </a:r>
            <a:r>
              <a:rPr lang="nl-BE" dirty="0" err="1">
                <a:latin typeface="Helvetica" pitchFamily="2" charset="0"/>
              </a:rPr>
              <a:t>selection</a:t>
            </a:r>
            <a:r>
              <a:rPr lang="nl-BE" dirty="0">
                <a:latin typeface="Helvetica" pitchFamily="2" charset="0"/>
              </a:rPr>
              <a:t> of issues for </a:t>
            </a:r>
            <a:r>
              <a:rPr lang="nl-BE" dirty="0" err="1">
                <a:latin typeface="Helvetica" pitchFamily="2" charset="0"/>
              </a:rPr>
              <a:t>further</a:t>
            </a:r>
            <a:r>
              <a:rPr lang="nl-BE" dirty="0">
                <a:latin typeface="Helvetica" pitchFamily="2" charset="0"/>
              </a:rPr>
              <a:t> </a:t>
            </a:r>
            <a:r>
              <a:rPr lang="nl-BE" dirty="0" err="1">
                <a:latin typeface="Helvetica" pitchFamily="2" charset="0"/>
              </a:rPr>
              <a:t>consideration</a:t>
            </a:r>
            <a:endParaRPr lang="nl-BE" dirty="0">
              <a:latin typeface="Helvetica" pitchFamily="2" charset="0"/>
            </a:endParaRPr>
          </a:p>
          <a:p>
            <a:pPr marL="342900" indent="-342900">
              <a:buFont typeface="Arial" panose="020B0604020202020204" pitchFamily="34" charset="0"/>
              <a:buChar char="•"/>
            </a:pPr>
            <a:endParaRPr lang="nl-BE" dirty="0">
              <a:latin typeface="Helvetica" pitchFamily="2" charset="0"/>
            </a:endParaRPr>
          </a:p>
          <a:p>
            <a:pPr marL="342900" indent="-342900">
              <a:buFont typeface="Arial" panose="020B0604020202020204" pitchFamily="34" charset="0"/>
              <a:buChar char="•"/>
            </a:pPr>
            <a:r>
              <a:rPr lang="nl-BE" dirty="0">
                <a:latin typeface="Helvetica" pitchFamily="2" charset="0"/>
              </a:rPr>
              <a:t>Joint meeting </a:t>
            </a:r>
            <a:r>
              <a:rPr lang="nl-BE" dirty="0" err="1">
                <a:latin typeface="Helvetica" pitchFamily="2" charset="0"/>
              </a:rPr>
              <a:t>autumn</a:t>
            </a:r>
            <a:r>
              <a:rPr lang="nl-BE" dirty="0">
                <a:latin typeface="Helvetica" pitchFamily="2" charset="0"/>
              </a:rPr>
              <a:t> 2019: </a:t>
            </a:r>
            <a:r>
              <a:rPr lang="nl-BE" dirty="0" err="1">
                <a:latin typeface="Helvetica" pitchFamily="2" charset="0"/>
              </a:rPr>
              <a:t>confirmation</a:t>
            </a:r>
            <a:r>
              <a:rPr lang="nl-BE" dirty="0">
                <a:latin typeface="Helvetica" pitchFamily="2" charset="0"/>
              </a:rPr>
              <a:t> of </a:t>
            </a:r>
            <a:r>
              <a:rPr lang="nl-BE" dirty="0" err="1">
                <a:latin typeface="Helvetica" pitchFamily="2" charset="0"/>
              </a:rPr>
              <a:t>the</a:t>
            </a:r>
            <a:r>
              <a:rPr lang="nl-BE" dirty="0">
                <a:latin typeface="Helvetica" pitchFamily="2" charset="0"/>
              </a:rPr>
              <a:t> </a:t>
            </a:r>
            <a:r>
              <a:rPr lang="nl-BE" dirty="0" err="1">
                <a:latin typeface="Helvetica" pitchFamily="2" charset="0"/>
              </a:rPr>
              <a:t>selection</a:t>
            </a:r>
            <a:r>
              <a:rPr lang="nl-BE" dirty="0">
                <a:latin typeface="Helvetica" pitchFamily="2" charset="0"/>
              </a:rPr>
              <a:t> + 1 issue</a:t>
            </a:r>
          </a:p>
          <a:p>
            <a:pPr marL="342900" indent="-342900">
              <a:buFont typeface="Arial" panose="020B0604020202020204" pitchFamily="34" charset="0"/>
              <a:buChar char="•"/>
            </a:pPr>
            <a:endParaRPr lang="nl-BE" dirty="0">
              <a:latin typeface="Helvetica" pitchFamily="2" charset="0"/>
            </a:endParaRPr>
          </a:p>
          <a:p>
            <a:pPr marL="342900" indent="-342900">
              <a:buFont typeface="Arial" panose="020B0604020202020204" pitchFamily="34" charset="0"/>
              <a:buChar char="•"/>
            </a:pPr>
            <a:r>
              <a:rPr lang="nl-BE" dirty="0" err="1">
                <a:latin typeface="Helvetica" pitchFamily="2" charset="0"/>
              </a:rPr>
              <a:t>March</a:t>
            </a:r>
            <a:r>
              <a:rPr lang="nl-BE" dirty="0">
                <a:latin typeface="Helvetica" pitchFamily="2" charset="0"/>
              </a:rPr>
              <a:t> 2020: second  </a:t>
            </a:r>
            <a:r>
              <a:rPr lang="nl-BE" dirty="0" err="1">
                <a:latin typeface="Helvetica" pitchFamily="2" charset="0"/>
              </a:rPr>
              <a:t>informal</a:t>
            </a:r>
            <a:r>
              <a:rPr lang="nl-BE" dirty="0">
                <a:latin typeface="Helvetica" pitchFamily="2" charset="0"/>
              </a:rPr>
              <a:t> WG Utrecht: 10 issues </a:t>
            </a:r>
            <a:r>
              <a:rPr lang="nl-BE" dirty="0" err="1">
                <a:latin typeface="Helvetica" pitchFamily="2" charset="0"/>
              </a:rPr>
              <a:t>selected</a:t>
            </a:r>
            <a:r>
              <a:rPr lang="nl-BE" dirty="0">
                <a:latin typeface="Helvetica" pitchFamily="2" charset="0"/>
              </a:rPr>
              <a:t>, 5 </a:t>
            </a:r>
            <a:r>
              <a:rPr lang="nl-BE" dirty="0" err="1">
                <a:latin typeface="Helvetica" pitchFamily="2" charset="0"/>
              </a:rPr>
              <a:t>working</a:t>
            </a:r>
            <a:r>
              <a:rPr lang="nl-BE" dirty="0">
                <a:latin typeface="Helvetica" pitchFamily="2" charset="0"/>
              </a:rPr>
              <a:t> </a:t>
            </a:r>
            <a:r>
              <a:rPr lang="nl-BE" dirty="0" err="1">
                <a:latin typeface="Helvetica" pitchFamily="2" charset="0"/>
              </a:rPr>
              <a:t>documents</a:t>
            </a:r>
            <a:r>
              <a:rPr lang="nl-BE" dirty="0">
                <a:latin typeface="Helvetica" pitchFamily="2" charset="0"/>
              </a:rPr>
              <a:t> </a:t>
            </a:r>
            <a:r>
              <a:rPr lang="nl-BE" dirty="0" err="1">
                <a:latin typeface="Helvetica" pitchFamily="2" charset="0"/>
              </a:rPr>
              <a:t>to</a:t>
            </a:r>
            <a:r>
              <a:rPr lang="nl-BE" dirty="0">
                <a:latin typeface="Helvetica" pitchFamily="2" charset="0"/>
              </a:rPr>
              <a:t> </a:t>
            </a:r>
            <a:r>
              <a:rPr lang="nl-BE" dirty="0" err="1">
                <a:latin typeface="Helvetica" pitchFamily="2" charset="0"/>
              </a:rPr>
              <a:t>be</a:t>
            </a:r>
            <a:r>
              <a:rPr lang="nl-BE" dirty="0">
                <a:latin typeface="Helvetica" pitchFamily="2" charset="0"/>
              </a:rPr>
              <a:t> </a:t>
            </a:r>
            <a:r>
              <a:rPr lang="nl-BE" dirty="0" err="1">
                <a:latin typeface="Helvetica" pitchFamily="2" charset="0"/>
              </a:rPr>
              <a:t>finalized</a:t>
            </a:r>
            <a:endParaRPr lang="nl-BE" dirty="0">
              <a:latin typeface="Helvetica" pitchFamily="2" charset="0"/>
            </a:endParaRPr>
          </a:p>
          <a:p>
            <a:pPr marL="342900" indent="-342900">
              <a:buFont typeface="Arial" panose="020B0604020202020204" pitchFamily="34" charset="0"/>
              <a:buChar char="•"/>
            </a:pPr>
            <a:endParaRPr lang="nl-BE" dirty="0">
              <a:latin typeface="Helvetica" pitchFamily="2" charset="0"/>
            </a:endParaRPr>
          </a:p>
          <a:p>
            <a:pPr marL="342900" indent="-342900">
              <a:buFont typeface="Arial" panose="020B0604020202020204" pitchFamily="34" charset="0"/>
              <a:buChar char="•"/>
            </a:pPr>
            <a:r>
              <a:rPr lang="nl-BE" dirty="0">
                <a:latin typeface="Helvetica" pitchFamily="2" charset="0"/>
              </a:rPr>
              <a:t>September 2020: Joint meeting approves 2 working documents</a:t>
            </a:r>
          </a:p>
          <a:p>
            <a:pPr marL="342900" indent="-342900">
              <a:buFont typeface="Arial" panose="020B0604020202020204" pitchFamily="34" charset="0"/>
              <a:buChar char="•"/>
            </a:pPr>
            <a:endParaRPr lang="nl-BE" dirty="0">
              <a:latin typeface="Helvetica" pitchFamily="2" charset="0"/>
            </a:endParaRPr>
          </a:p>
          <a:p>
            <a:pPr marL="342900" indent="-342900">
              <a:buFont typeface="Arial" panose="020B0604020202020204" pitchFamily="34" charset="0"/>
              <a:buChar char="•"/>
            </a:pPr>
            <a:r>
              <a:rPr lang="en-US" dirty="0">
                <a:latin typeface="Helvetica" pitchFamily="2" charset="0"/>
              </a:rPr>
              <a:t>07 October 2020: Third informal working group held online (9 MS present)</a:t>
            </a:r>
          </a:p>
        </p:txBody>
      </p:sp>
    </p:spTree>
    <p:extLst>
      <p:ext uri="{BB962C8B-B14F-4D97-AF65-F5344CB8AC3E}">
        <p14:creationId xmlns:p14="http://schemas.microsoft.com/office/powerpoint/2010/main" val="1414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3E8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C65392-4928-1840-9FCD-AF10D774ADB1}"/>
              </a:ext>
            </a:extLst>
          </p:cNvPr>
          <p:cNvSpPr/>
          <p:nvPr/>
        </p:nvSpPr>
        <p:spPr>
          <a:xfrm>
            <a:off x="2529356" y="2441775"/>
            <a:ext cx="8344612" cy="1323439"/>
          </a:xfrm>
          <a:prstGeom prst="rect">
            <a:avLst/>
          </a:prstGeom>
        </p:spPr>
        <p:txBody>
          <a:bodyPr wrap="square">
            <a:spAutoFit/>
          </a:bodyPr>
          <a:lstStyle/>
          <a:p>
            <a:pPr algn="ctr"/>
            <a:r>
              <a:rPr lang="en-GB" sz="4000" b="1" dirty="0">
                <a:solidFill>
                  <a:schemeClr val="bg1"/>
                </a:solidFill>
                <a:latin typeface="Helvetica" pitchFamily="2" charset="0"/>
              </a:rPr>
              <a:t>Decisions taken by the 2020 Autumn session’s Joint meeting</a:t>
            </a:r>
            <a:endParaRPr lang="en-BE" sz="4000" b="1" dirty="0">
              <a:solidFill>
                <a:schemeClr val="bg1"/>
              </a:solidFill>
              <a:latin typeface="Helvetica" pitchFamily="2" charset="0"/>
            </a:endParaRPr>
          </a:p>
        </p:txBody>
      </p:sp>
      <p:pic>
        <p:nvPicPr>
          <p:cNvPr id="5" name="Picture 4">
            <a:extLst>
              <a:ext uri="{FF2B5EF4-FFF2-40B4-BE49-F238E27FC236}">
                <a16:creationId xmlns:a16="http://schemas.microsoft.com/office/drawing/2014/main" id="{2F5DADAE-E637-C140-B15D-438CB2AC0F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936" y="-1028861"/>
            <a:ext cx="2620949" cy="2620949"/>
          </a:xfrm>
          <a:prstGeom prst="rect">
            <a:avLst/>
          </a:prstGeom>
        </p:spPr>
      </p:pic>
      <p:pic>
        <p:nvPicPr>
          <p:cNvPr id="6" name="Picture 5">
            <a:extLst>
              <a:ext uri="{FF2B5EF4-FFF2-40B4-BE49-F238E27FC236}">
                <a16:creationId xmlns:a16="http://schemas.microsoft.com/office/drawing/2014/main" id="{956D7CC1-740F-B747-A872-0594203B6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610" y="1230284"/>
            <a:ext cx="1800361" cy="875630"/>
          </a:xfrm>
          <a:prstGeom prst="rect">
            <a:avLst/>
          </a:prstGeom>
        </p:spPr>
      </p:pic>
      <p:pic>
        <p:nvPicPr>
          <p:cNvPr id="7" name="Picture 6">
            <a:extLst>
              <a:ext uri="{FF2B5EF4-FFF2-40B4-BE49-F238E27FC236}">
                <a16:creationId xmlns:a16="http://schemas.microsoft.com/office/drawing/2014/main" id="{C690F501-2534-884B-BE47-FCC7FB9CBE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069" y="5412545"/>
            <a:ext cx="2510869" cy="2510869"/>
          </a:xfrm>
          <a:prstGeom prst="rect">
            <a:avLst/>
          </a:prstGeom>
        </p:spPr>
      </p:pic>
      <p:pic>
        <p:nvPicPr>
          <p:cNvPr id="8" name="Picture 7">
            <a:extLst>
              <a:ext uri="{FF2B5EF4-FFF2-40B4-BE49-F238E27FC236}">
                <a16:creationId xmlns:a16="http://schemas.microsoft.com/office/drawing/2014/main" id="{74645B26-120E-7341-A6A5-CDB6D8CA6D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2936">
            <a:off x="6670359" y="5793212"/>
            <a:ext cx="1665880" cy="1235755"/>
          </a:xfrm>
          <a:prstGeom prst="rect">
            <a:avLst/>
          </a:prstGeom>
        </p:spPr>
      </p:pic>
      <p:pic>
        <p:nvPicPr>
          <p:cNvPr id="9" name="Picture 8">
            <a:extLst>
              <a:ext uri="{FF2B5EF4-FFF2-40B4-BE49-F238E27FC236}">
                <a16:creationId xmlns:a16="http://schemas.microsoft.com/office/drawing/2014/main" id="{DE60EA0F-9415-0044-BE73-ACDCB00D55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4889" y="5724143"/>
            <a:ext cx="1398159" cy="729679"/>
          </a:xfrm>
          <a:prstGeom prst="rect">
            <a:avLst/>
          </a:prstGeom>
        </p:spPr>
      </p:pic>
      <p:sp>
        <p:nvSpPr>
          <p:cNvPr id="2" name="Rectangle 9">
            <a:extLst>
              <a:ext uri="{FF2B5EF4-FFF2-40B4-BE49-F238E27FC236}">
                <a16:creationId xmlns:a16="http://schemas.microsoft.com/office/drawing/2014/main" id="{139313F5-BB0E-41AE-81F6-AF9C14D738D7}"/>
              </a:ext>
            </a:extLst>
          </p:cNvPr>
          <p:cNvSpPr/>
          <p:nvPr/>
        </p:nvSpPr>
        <p:spPr>
          <a:xfrm>
            <a:off x="4623669" y="4011430"/>
            <a:ext cx="4548326" cy="400110"/>
          </a:xfrm>
          <a:prstGeom prst="rect">
            <a:avLst/>
          </a:prstGeom>
        </p:spPr>
        <p:txBody>
          <a:bodyPr wrap="square">
            <a:spAutoFit/>
          </a:bodyPr>
          <a:lstStyle/>
          <a:p>
            <a:r>
              <a:rPr lang="en-GB" sz="2000" b="1" dirty="0">
                <a:solidFill>
                  <a:schemeClr val="bg1"/>
                </a:solidFill>
                <a:latin typeface="Helvetica" pitchFamily="2" charset="0"/>
              </a:rPr>
              <a:t>14.09 – 18.09 2020</a:t>
            </a:r>
            <a:endParaRPr lang="en-BE" sz="2000" b="1" dirty="0">
              <a:solidFill>
                <a:schemeClr val="bg1"/>
              </a:solidFill>
              <a:latin typeface="Helvetica" pitchFamily="2" charset="0"/>
            </a:endParaRPr>
          </a:p>
        </p:txBody>
      </p:sp>
    </p:spTree>
    <p:extLst>
      <p:ext uri="{BB962C8B-B14F-4D97-AF65-F5344CB8AC3E}">
        <p14:creationId xmlns:p14="http://schemas.microsoft.com/office/powerpoint/2010/main" val="3228705775"/>
      </p:ext>
    </p:extLst>
  </p:cSld>
  <p:clrMapOvr>
    <a:masterClrMapping/>
  </p:clrMapOvr>
</p:sld>
</file>

<file path=ppt/theme/theme1.xml><?xml version="1.0" encoding="utf-8"?>
<a:theme xmlns:a="http://schemas.openxmlformats.org/drawingml/2006/main" name="Office Theme">
  <a:themeElements>
    <a:clrScheme name="Custom 1">
      <a:dk1>
        <a:srgbClr val="525352"/>
      </a:dk1>
      <a:lt1>
        <a:srgbClr val="FEFFFE"/>
      </a:lt1>
      <a:dk2>
        <a:srgbClr val="003D80"/>
      </a:dk2>
      <a:lt2>
        <a:srgbClr val="FEFFFE"/>
      </a:lt2>
      <a:accent1>
        <a:srgbClr val="123D83"/>
      </a:accent1>
      <a:accent2>
        <a:srgbClr val="00A9C9"/>
      </a:accent2>
      <a:accent3>
        <a:srgbClr val="25B237"/>
      </a:accent3>
      <a:accent4>
        <a:srgbClr val="FF550A"/>
      </a:accent4>
      <a:accent5>
        <a:srgbClr val="9CCA49"/>
      </a:accent5>
      <a:accent6>
        <a:srgbClr val="FF7750"/>
      </a:accent6>
      <a:hlink>
        <a:srgbClr val="00A9C9"/>
      </a:hlink>
      <a:folHlink>
        <a:srgbClr val="52535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40ABC5DDCAEC469D3B77CEC3FA9612" ma:contentTypeVersion="12" ma:contentTypeDescription="Create a new document." ma:contentTypeScope="" ma:versionID="ebc0f6387b9e6b762c39a6984299d58e">
  <xsd:schema xmlns:xsd="http://www.w3.org/2001/XMLSchema" xmlns:xs="http://www.w3.org/2001/XMLSchema" xmlns:p="http://schemas.microsoft.com/office/2006/metadata/properties" xmlns:ns2="abd4d7d9-8995-423f-896a-7071cea071c9" xmlns:ns3="b5e2b349-a18f-4497-973a-a1464950ca64" targetNamespace="http://schemas.microsoft.com/office/2006/metadata/properties" ma:root="true" ma:fieldsID="0fee593a7ba10832ff8450e2b7e21680" ns2:_="" ns3:_="">
    <xsd:import namespace="abd4d7d9-8995-423f-896a-7071cea071c9"/>
    <xsd:import namespace="b5e2b349-a18f-4497-973a-a1464950ca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4d7d9-8995-423f-896a-7071cea071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e2b349-a18f-4497-973a-a1464950ca6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F2A9E4-1018-405C-AFEB-1DA759540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d4d7d9-8995-423f-896a-7071cea071c9"/>
    <ds:schemaRef ds:uri="b5e2b349-a18f-4497-973a-a1464950ca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ECAFB3-E350-41A2-8438-BF5F969C75D3}">
  <ds:schemaRefs>
    <ds:schemaRef ds:uri="http://schemas.microsoft.com/sharepoint/v3/contenttype/forms"/>
  </ds:schemaRefs>
</ds:datastoreItem>
</file>

<file path=customXml/itemProps3.xml><?xml version="1.0" encoding="utf-8"?>
<ds:datastoreItem xmlns:ds="http://schemas.openxmlformats.org/officeDocument/2006/customXml" ds:itemID="{1F3A4212-B543-468F-A706-ED1AB8096063}">
  <ds:schemaRefs>
    <ds:schemaRef ds:uri="b5e2b349-a18f-4497-973a-a1464950ca64"/>
    <ds:schemaRef ds:uri="http://schemas.microsoft.com/office/2006/metadata/properties"/>
    <ds:schemaRef ds:uri="http://www.w3.org/XML/1998/namespace"/>
    <ds:schemaRef ds:uri="http://purl.org/dc/elements/1.1/"/>
    <ds:schemaRef ds:uri="http://purl.org/dc/terms/"/>
    <ds:schemaRef ds:uri="http://schemas.microsoft.com/office/2006/documentManagement/types"/>
    <ds:schemaRef ds:uri="http://schemas.openxmlformats.org/package/2006/metadata/core-properties"/>
    <ds:schemaRef ds:uri="abd4d7d9-8995-423f-896a-7071cea071c9"/>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11394</TotalTime>
  <Words>3003</Words>
  <Application>Microsoft Office PowerPoint</Application>
  <PresentationFormat>Widescreen</PresentationFormat>
  <Paragraphs>377</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Sam Gubel</Manager>
  <Company>www.huntrs.be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FEAD MASTER TEMPLATE</dc:title>
  <dc:subject/>
  <dc:creator>HUNTRS</dc:creator>
  <cp:keywords/>
  <dc:description/>
  <cp:lastModifiedBy>Federica Pozzi</cp:lastModifiedBy>
  <cp:revision>125</cp:revision>
  <dcterms:created xsi:type="dcterms:W3CDTF">2020-08-26T11:24:22Z</dcterms:created>
  <dcterms:modified xsi:type="dcterms:W3CDTF">2020-12-13T17:30:12Z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0x0101009140ABC5DDCAEC469D3B77CEC3FA9612</vt:lpwstr>
  </property>
</Properties>
</file>