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2"/>
  </p:notesMasterIdLst>
  <p:sldIdLst>
    <p:sldId id="257" r:id="rId5"/>
    <p:sldId id="259" r:id="rId6"/>
    <p:sldId id="273" r:id="rId7"/>
    <p:sldId id="339" r:id="rId8"/>
    <p:sldId id="331" r:id="rId9"/>
    <p:sldId id="341" r:id="rId10"/>
    <p:sldId id="28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ad1" initials="F" lastIdx="1" clrIdx="0">
    <p:extLst>
      <p:ext uri="{19B8F6BF-5375-455C-9EA6-DF929625EA0E}">
        <p15:presenceInfo xmlns:p15="http://schemas.microsoft.com/office/powerpoint/2012/main" userId="S::fead.1@fead.be::650cb54c-5830-4531-a493-77a7c168fef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3E84"/>
    <a:srgbClr val="00ABC9"/>
    <a:srgbClr val="535353"/>
    <a:srgbClr val="00A6C8"/>
    <a:srgbClr val="58AF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4830" autoAdjust="0"/>
  </p:normalViewPr>
  <p:slideViewPr>
    <p:cSldViewPr snapToGrid="0" snapToObjects="1">
      <p:cViewPr varScale="1">
        <p:scale>
          <a:sx n="81" d="100"/>
          <a:sy n="81" d="100"/>
        </p:scale>
        <p:origin x="182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123E84"/>
                </a:solidFill>
              </a:rPr>
              <a:t>plastics post-consumer waste treatment in EU-28 including Norway and Switzerland in 2018</a:t>
            </a:r>
          </a:p>
        </c:rich>
      </c:tx>
      <c:layout>
        <c:manualLayout>
          <c:xMode val="edge"/>
          <c:yMode val="edge"/>
          <c:x val="0.12139161250679342"/>
          <c:y val="3.98947727376644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5340219698898401E-2"/>
          <c:y val="0.37320261867947496"/>
          <c:w val="0.80931956060220323"/>
          <c:h val="0.5359887488896930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plastics post-consumer waste treatment in EU-28 including Norway and Switzerland in 2018</c:v>
                </c:pt>
              </c:strCache>
            </c:strRef>
          </c:tx>
          <c:explosion val="4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529A-4C7E-82D0-08AA94C0FD1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529A-4C7E-82D0-08AA94C0FD1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529A-4C7E-82D0-08AA94C0FD17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9FE314-F798-42D7-A57E-B28B02E839A7}" type="CATEGORYNAME">
                      <a:rPr lang="en-US"/>
                      <a:pPr>
                        <a:defRPr/>
                      </a:pPr>
                      <a:t>[CATEGORY NAME]</a:t>
                    </a:fld>
                    <a:r>
                      <a:rPr lang="en-US" baseline="0"/>
                      <a:t>
</a:t>
                    </a:r>
                    <a:fld id="{ADE0F7D9-DC89-43E9-8CAB-7665701A183F}" type="PERCENTAGE">
                      <a:rPr lang="en-US" baseline="0"/>
                      <a:pPr>
                        <a:defRPr/>
                      </a:pPr>
                      <a:t>[PERCENTAGE]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29A-4C7E-82D0-08AA94C0FD1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529A-4C7E-82D0-08AA94C0FD17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Energy</a:t>
                    </a:r>
                    <a:r>
                      <a:rPr lang="en-US" baseline="0" dirty="0"/>
                      <a:t> Recovery 43%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29A-4C7E-82D0-08AA94C0FD1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recycled</c:v>
                </c:pt>
                <c:pt idx="1">
                  <c:v>landfilled</c:v>
                </c:pt>
                <c:pt idx="2">
                  <c:v>recvered for energy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0.32500000000000001</c:v>
                </c:pt>
                <c:pt idx="1">
                  <c:v>0.249</c:v>
                </c:pt>
                <c:pt idx="2">
                  <c:v>0.42599999999999999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29A-4C7E-82D0-08AA94C0FD17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2:51:37.13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0 1 16383,'0'0'0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4725F-EADA-49CC-84AD-F989C6E17ECF}" type="datetimeFigureOut">
              <a:rPr lang="fr-BE" smtClean="0"/>
              <a:t>19-02-21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FF85D-A513-43D4-9FF3-828F6BCDA26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68338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FF85D-A513-43D4-9FF3-828F6BCDA26E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99724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B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FF85D-A513-43D4-9FF3-828F6BCDA26E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49385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B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FF85D-A513-43D4-9FF3-828F6BCDA26E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78410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B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FF85D-A513-43D4-9FF3-828F6BCDA26E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40178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BC2F-C110-5F44-98BD-D6263C71502C}" type="datetimeFigureOut">
              <a:rPr lang="en-BE" smtClean="0"/>
              <a:t>02/19/2021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49C0-FB4E-3948-B281-4E221014A75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94680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BC2F-C110-5F44-98BD-D6263C71502C}" type="datetimeFigureOut">
              <a:rPr lang="en-BE" smtClean="0"/>
              <a:t>02/19/2021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49C0-FB4E-3948-B281-4E221014A75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72361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BC2F-C110-5F44-98BD-D6263C71502C}" type="datetimeFigureOut">
              <a:rPr lang="en-BE" smtClean="0"/>
              <a:t>02/19/2021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49C0-FB4E-3948-B281-4E221014A75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79885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BC2F-C110-5F44-98BD-D6263C71502C}" type="datetimeFigureOut">
              <a:rPr lang="en-BE" smtClean="0"/>
              <a:t>02/19/2021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49C0-FB4E-3948-B281-4E221014A75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81100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BC2F-C110-5F44-98BD-D6263C71502C}" type="datetimeFigureOut">
              <a:rPr lang="en-BE" smtClean="0"/>
              <a:t>02/19/2021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49C0-FB4E-3948-B281-4E221014A75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16240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BC2F-C110-5F44-98BD-D6263C71502C}" type="datetimeFigureOut">
              <a:rPr lang="en-BE" smtClean="0"/>
              <a:t>02/19/2021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49C0-FB4E-3948-B281-4E221014A75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3504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BC2F-C110-5F44-98BD-D6263C71502C}" type="datetimeFigureOut">
              <a:rPr lang="en-BE" smtClean="0"/>
              <a:t>02/19/2021</a:t>
            </a:fld>
            <a:endParaRPr lang="en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49C0-FB4E-3948-B281-4E221014A75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16545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BC2F-C110-5F44-98BD-D6263C71502C}" type="datetimeFigureOut">
              <a:rPr lang="en-BE" smtClean="0"/>
              <a:t>02/19/2021</a:t>
            </a:fld>
            <a:endParaRPr lang="en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49C0-FB4E-3948-B281-4E221014A75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15129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BC2F-C110-5F44-98BD-D6263C71502C}" type="datetimeFigureOut">
              <a:rPr lang="en-BE" smtClean="0"/>
              <a:t>02/19/2021</a:t>
            </a:fld>
            <a:endParaRPr lang="en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49C0-FB4E-3948-B281-4E221014A75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48418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BC2F-C110-5F44-98BD-D6263C71502C}" type="datetimeFigureOut">
              <a:rPr lang="en-BE" smtClean="0"/>
              <a:t>02/19/2021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49C0-FB4E-3948-B281-4E221014A75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37800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BC2F-C110-5F44-98BD-D6263C71502C}" type="datetimeFigureOut">
              <a:rPr lang="en-BE" smtClean="0"/>
              <a:t>02/19/2021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49C0-FB4E-3948-B281-4E221014A75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39815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BBC2F-C110-5F44-98BD-D6263C71502C}" type="datetimeFigureOut">
              <a:rPr lang="en-BE" smtClean="0"/>
              <a:t>02/19/2021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C49C0-FB4E-3948-B281-4E221014A75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8424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tiff"/><Relationship Id="rId18" Type="http://schemas.openxmlformats.org/officeDocument/2006/relationships/image" Target="../media/image21.tif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image" Target="../media/image15.tiff"/><Relationship Id="rId17" Type="http://schemas.openxmlformats.org/officeDocument/2006/relationships/image" Target="../media/image20.tif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11" Type="http://schemas.openxmlformats.org/officeDocument/2006/relationships/image" Target="../media/image14.tiff"/><Relationship Id="rId5" Type="http://schemas.openxmlformats.org/officeDocument/2006/relationships/image" Target="../media/image8.emf"/><Relationship Id="rId15" Type="http://schemas.openxmlformats.org/officeDocument/2006/relationships/image" Target="../media/image18.tiff"/><Relationship Id="rId10" Type="http://schemas.openxmlformats.org/officeDocument/2006/relationships/image" Target="../media/image13.jpeg"/><Relationship Id="rId4" Type="http://schemas.openxmlformats.org/officeDocument/2006/relationships/image" Target="../media/image7.emf"/><Relationship Id="rId9" Type="http://schemas.openxmlformats.org/officeDocument/2006/relationships/image" Target="../media/image12.emf"/><Relationship Id="rId14" Type="http://schemas.openxmlformats.org/officeDocument/2006/relationships/image" Target="../media/image17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24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chart" Target="../charts/chart1.xml"/><Relationship Id="rId4" Type="http://schemas.openxmlformats.org/officeDocument/2006/relationships/image" Target="../media/image2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2.emf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2.emf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2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22.emf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Relationship Id="rId9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E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C65392-4928-1840-9FCD-AF10D774ADB1}"/>
              </a:ext>
            </a:extLst>
          </p:cNvPr>
          <p:cNvSpPr/>
          <p:nvPr/>
        </p:nvSpPr>
        <p:spPr>
          <a:xfrm>
            <a:off x="936750" y="604678"/>
            <a:ext cx="7895523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ABC9"/>
                </a:solidFill>
                <a:latin typeface="Helvetica" pitchFamily="2" charset="0"/>
              </a:rPr>
              <a:t>Plastics and waste management in the circular economy: a view from the waste management sector</a:t>
            </a:r>
          </a:p>
          <a:p>
            <a:endParaRPr lang="en-US" sz="3600" b="1" dirty="0">
              <a:solidFill>
                <a:srgbClr val="00ABC9"/>
              </a:solidFill>
              <a:latin typeface="Helvetica" pitchFamily="2" charset="0"/>
            </a:endParaRPr>
          </a:p>
          <a:p>
            <a:endParaRPr lang="en-GB" sz="1500" b="1" dirty="0">
              <a:solidFill>
                <a:srgbClr val="00ABC9"/>
              </a:solidFill>
              <a:latin typeface="Helvetica" pitchFamily="2" charset="0"/>
            </a:endParaRPr>
          </a:p>
          <a:p>
            <a:endParaRPr lang="en-GB" sz="1500" b="1" dirty="0">
              <a:solidFill>
                <a:srgbClr val="00ABC9"/>
              </a:solidFill>
              <a:latin typeface="Helvetica" pitchFamily="2" charset="0"/>
            </a:endParaRPr>
          </a:p>
          <a:p>
            <a:r>
              <a:rPr lang="en-GB" sz="2600" b="1" dirty="0">
                <a:solidFill>
                  <a:srgbClr val="00ABC9"/>
                </a:solidFill>
                <a:latin typeface="Helvetica" pitchFamily="2" charset="0"/>
              </a:rPr>
              <a:t>European Parliament – ENVI &amp; PETI Committees’ Hearing</a:t>
            </a:r>
            <a:endParaRPr lang="en-BE" sz="2600" b="1" dirty="0">
              <a:solidFill>
                <a:srgbClr val="00ABC9"/>
              </a:solidFill>
              <a:latin typeface="Helvetica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DADAE-E637-C140-B15D-438CB2AC0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7936" y="-1028861"/>
            <a:ext cx="2620949" cy="26209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6D7CC1-740F-B747-A872-0594203B6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3610" y="1230284"/>
            <a:ext cx="1800361" cy="8756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90F501-2534-884B-BE47-FCC7FB9CB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82069" y="5412545"/>
            <a:ext cx="2510869" cy="25108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645B26-120E-7341-A6A5-CDB6D8CA6D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12936">
            <a:off x="6670359" y="5793212"/>
            <a:ext cx="1665880" cy="12357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60EA0F-9415-0044-BE73-ACDCB00D55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4889" y="5724143"/>
            <a:ext cx="1398159" cy="72967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CF548FC-70DD-4F46-96BC-B8463F7FB232}"/>
              </a:ext>
            </a:extLst>
          </p:cNvPr>
          <p:cNvSpPr/>
          <p:nvPr/>
        </p:nvSpPr>
        <p:spPr>
          <a:xfrm>
            <a:off x="1631803" y="4352734"/>
            <a:ext cx="609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Helvetica" pitchFamily="2" charset="0"/>
              </a:rPr>
              <a:t>25 February 2021</a:t>
            </a:r>
            <a:endParaRPr lang="en-BE" sz="20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553805-EC8B-2D47-827B-D92F7A7B8433}"/>
              </a:ext>
            </a:extLst>
          </p:cNvPr>
          <p:cNvSpPr/>
          <p:nvPr/>
        </p:nvSpPr>
        <p:spPr>
          <a:xfrm>
            <a:off x="1578095" y="5002744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/>
            </a:pPr>
            <a:r>
              <a:rPr lang="en-GB" sz="1600" b="1" i="1" dirty="0">
                <a:solidFill>
                  <a:schemeClr val="bg1"/>
                </a:solidFill>
                <a:latin typeface="Helvetica" pitchFamily="2" charset="0"/>
                <a:ea typeface="ＭＳ Ｐゴシック" charset="0"/>
                <a:cs typeface="Times New Roman" panose="02020603050405020304" pitchFamily="18" charset="0"/>
              </a:rPr>
              <a:t>A presentation by Peter </a:t>
            </a:r>
            <a:r>
              <a:rPr lang="en-GB" sz="1600" b="1" i="1" dirty="0" err="1">
                <a:solidFill>
                  <a:schemeClr val="bg1"/>
                </a:solidFill>
                <a:latin typeface="Helvetica" pitchFamily="2" charset="0"/>
                <a:ea typeface="ＭＳ Ｐゴシック" charset="0"/>
                <a:cs typeface="Times New Roman" panose="02020603050405020304" pitchFamily="18" charset="0"/>
              </a:rPr>
              <a:t>Kurth</a:t>
            </a:r>
            <a:r>
              <a:rPr lang="en-GB" sz="1600" b="1" i="1" dirty="0">
                <a:solidFill>
                  <a:schemeClr val="bg1"/>
                </a:solidFill>
                <a:latin typeface="Helvetica" pitchFamily="2" charset="0"/>
                <a:ea typeface="ＭＳ Ｐゴシック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6C1249-F18C-EC4E-AD2A-5CAFE937562A}"/>
              </a:ext>
            </a:extLst>
          </p:cNvPr>
          <p:cNvSpPr/>
          <p:nvPr/>
        </p:nvSpPr>
        <p:spPr>
          <a:xfrm>
            <a:off x="1631803" y="5440988"/>
            <a:ext cx="6096000" cy="5663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/>
            </a:pPr>
            <a:r>
              <a:rPr lang="en-GB" sz="1400" dirty="0">
                <a:solidFill>
                  <a:schemeClr val="bg1"/>
                </a:solidFill>
                <a:latin typeface="Helvetica" pitchFamily="2" charset="0"/>
                <a:ea typeface="ＭＳ Ｐゴシック" charset="0"/>
                <a:cs typeface="Times New Roman" panose="02020603050405020304" pitchFamily="18" charset="0"/>
              </a:rPr>
              <a:t>President of the European Federation of Waste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/>
            </a:pPr>
            <a:r>
              <a:rPr lang="en-GB" sz="1400" dirty="0">
                <a:solidFill>
                  <a:schemeClr val="bg1"/>
                </a:solidFill>
                <a:latin typeface="Helvetica" pitchFamily="2" charset="0"/>
                <a:ea typeface="ＭＳ Ｐゴシック" charset="0"/>
                <a:cs typeface="Times New Roman" panose="02020603050405020304" pitchFamily="18" charset="0"/>
              </a:rPr>
              <a:t>Management and Environmental Services (FEAD) </a:t>
            </a:r>
          </a:p>
        </p:txBody>
      </p:sp>
    </p:spTree>
    <p:extLst>
      <p:ext uri="{BB962C8B-B14F-4D97-AF65-F5344CB8AC3E}">
        <p14:creationId xmlns:p14="http://schemas.microsoft.com/office/powerpoint/2010/main" val="2296868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003C53-0EF7-1B49-882F-109079021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426693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0E6F939-BFFF-3449-A01B-0269C07FC4AA}"/>
              </a:ext>
            </a:extLst>
          </p:cNvPr>
          <p:cNvSpPr/>
          <p:nvPr/>
        </p:nvSpPr>
        <p:spPr>
          <a:xfrm>
            <a:off x="838200" y="1094636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b="1" dirty="0">
                <a:solidFill>
                  <a:srgbClr val="123E84"/>
                </a:solidFill>
                <a:latin typeface="Helvetica" pitchFamily="2" charset="0"/>
              </a:rPr>
              <a:t>What our industry </a:t>
            </a:r>
            <a:br>
              <a:rPr lang="en-GB" sz="3200" b="1" dirty="0">
                <a:solidFill>
                  <a:srgbClr val="123E84"/>
                </a:solidFill>
                <a:latin typeface="Helvetica" pitchFamily="2" charset="0"/>
              </a:rPr>
            </a:br>
            <a:r>
              <a:rPr lang="en-GB" sz="3200" b="1" dirty="0">
                <a:solidFill>
                  <a:srgbClr val="123E84"/>
                </a:solidFill>
                <a:latin typeface="Helvetica" pitchFamily="2" charset="0"/>
              </a:rPr>
              <a:t>does for Europe</a:t>
            </a:r>
            <a:endParaRPr lang="en-BE" sz="3200" b="1" dirty="0">
              <a:solidFill>
                <a:srgbClr val="123E84"/>
              </a:solidFill>
              <a:latin typeface="Helvetica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24CE40-E696-9747-A346-3302BA5FC537}"/>
              </a:ext>
            </a:extLst>
          </p:cNvPr>
          <p:cNvSpPr/>
          <p:nvPr/>
        </p:nvSpPr>
        <p:spPr>
          <a:xfrm>
            <a:off x="862263" y="759612"/>
            <a:ext cx="45834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ABC9"/>
                </a:solidFill>
                <a:latin typeface="Helvetica" pitchFamily="2" charset="0"/>
              </a:rPr>
              <a:t>Introduction</a:t>
            </a:r>
            <a:endParaRPr lang="en-BE" sz="2000" b="1" dirty="0">
              <a:solidFill>
                <a:srgbClr val="00ABC9"/>
              </a:solidFill>
              <a:latin typeface="Helvetica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2B25F1-6DD1-B84B-8B2E-3C2F085C3248}"/>
              </a:ext>
            </a:extLst>
          </p:cNvPr>
          <p:cNvSpPr txBox="1"/>
          <p:nvPr/>
        </p:nvSpPr>
        <p:spPr>
          <a:xfrm>
            <a:off x="1380423" y="2506878"/>
            <a:ext cx="460381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FEAD is the EU private waste management association</a:t>
            </a:r>
            <a:b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Local, innovative, sustainable jobs: up to 400 000 jobs could be created in the waste management sector (EC Commission)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5 Bn EUR/year investment in collection and waste </a:t>
            </a:r>
            <a:b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management facilities  </a:t>
            </a:r>
            <a:b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Secondary raw materials provided to the manufacturing sector </a:t>
            </a:r>
            <a:b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Climate protection through prevention of GHG emissions (recycling +  W-to-E from non recyclable waste, implementing the waste hierarchy)</a:t>
            </a:r>
            <a:endParaRPr lang="en-B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02C2B18-9B08-464B-8A3A-9E62290BF9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536" y="2604077"/>
            <a:ext cx="143577" cy="1435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8D59B3A-B89B-554F-AEB9-48888A22FA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536" y="3036300"/>
            <a:ext cx="143577" cy="14357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E9CE428-6BFE-0E4D-9532-BD45CE93D2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535" y="3809348"/>
            <a:ext cx="143577" cy="14357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1290929-D86E-0D4E-BA26-39A6882289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9520" y="4490443"/>
            <a:ext cx="143577" cy="14357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70FC34A-E8BB-384E-8406-F49C6C2551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2859" y="5166565"/>
            <a:ext cx="143577" cy="14357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F3556E5-8032-404E-85A3-642551C48F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59568" y="5786766"/>
            <a:ext cx="1445005" cy="7511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11474B-F8E8-5A41-9C63-AB00956BDB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69695" y="-452533"/>
            <a:ext cx="5338275" cy="53382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58717F-59A6-3247-9D0C-37BEB7AEDB9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81286" y="464716"/>
            <a:ext cx="1651000" cy="1181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BCE0DE-5FB3-934B-996A-92B82C8C325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46185" y="477416"/>
            <a:ext cx="1651000" cy="1168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D14019-800E-0447-AD2C-CCBF98433BC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11084" y="477416"/>
            <a:ext cx="1651000" cy="1181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9F63A1-86D5-F146-9030-23D9C7B65DF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81285" y="2615434"/>
            <a:ext cx="1651000" cy="1168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3A9594-4DD8-BE4D-A07D-CD9E7655DE4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46182" y="2601836"/>
            <a:ext cx="1651000" cy="1181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CFED8C-4968-8640-9BBB-69443F3732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11079" y="2601836"/>
            <a:ext cx="1651000" cy="1168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9C4221-7C9F-1F43-B25F-497F6C06019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81285" y="4719592"/>
            <a:ext cx="1651000" cy="1181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BC3252-EF7E-1246-8C5C-2A3787182FA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46181" y="4732292"/>
            <a:ext cx="1651000" cy="11684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5FCF7070-BE48-4941-841B-41F687FF7C92}"/>
              </a:ext>
            </a:extLst>
          </p:cNvPr>
          <p:cNvSpPr/>
          <p:nvPr/>
        </p:nvSpPr>
        <p:spPr>
          <a:xfrm>
            <a:off x="6281286" y="1676913"/>
            <a:ext cx="165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123E84"/>
                </a:solidFill>
                <a:latin typeface="Helvetica" pitchFamily="2" charset="0"/>
              </a:rPr>
              <a:t>20</a:t>
            </a:r>
            <a:endParaRPr lang="en-BE" b="1" dirty="0">
              <a:solidFill>
                <a:srgbClr val="123E84"/>
              </a:solidFill>
              <a:latin typeface="Helvetica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2326CD-55B2-4F43-B2C0-37BD5035ED5A}"/>
              </a:ext>
            </a:extLst>
          </p:cNvPr>
          <p:cNvSpPr txBox="1"/>
          <p:nvPr/>
        </p:nvSpPr>
        <p:spPr>
          <a:xfrm>
            <a:off x="6281285" y="1977053"/>
            <a:ext cx="1651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National Waste </a:t>
            </a:r>
            <a:br>
              <a:rPr lang="en-GB" sz="1000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GB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Management federations</a:t>
            </a:r>
            <a:endParaRPr lang="en-BE" sz="1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8A1B85C-1AE0-7845-ADFB-D0E578315DBD}"/>
              </a:ext>
            </a:extLst>
          </p:cNvPr>
          <p:cNvSpPr/>
          <p:nvPr/>
        </p:nvSpPr>
        <p:spPr>
          <a:xfrm>
            <a:off x="8046185" y="1692292"/>
            <a:ext cx="165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123E84"/>
                </a:solidFill>
                <a:latin typeface="Helvetica" pitchFamily="2" charset="0"/>
              </a:rPr>
              <a:t>3.000</a:t>
            </a:r>
            <a:endParaRPr lang="en-BE" b="1" dirty="0">
              <a:solidFill>
                <a:srgbClr val="123E84"/>
              </a:solidFill>
              <a:latin typeface="Helvetica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F40E4E-0328-3E40-9A10-7972F85740A6}"/>
              </a:ext>
            </a:extLst>
          </p:cNvPr>
          <p:cNvSpPr txBox="1"/>
          <p:nvPr/>
        </p:nvSpPr>
        <p:spPr>
          <a:xfrm>
            <a:off x="8046182" y="1977053"/>
            <a:ext cx="1651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Private waste </a:t>
            </a:r>
          </a:p>
          <a:p>
            <a:pPr algn="ctr"/>
            <a:r>
              <a:rPr lang="en-GB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management companies</a:t>
            </a:r>
            <a:endParaRPr lang="en-BE" sz="1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2E2777E-13C3-3F4D-A709-92DCB87782CC}"/>
              </a:ext>
            </a:extLst>
          </p:cNvPr>
          <p:cNvSpPr/>
          <p:nvPr/>
        </p:nvSpPr>
        <p:spPr>
          <a:xfrm>
            <a:off x="9812510" y="1692292"/>
            <a:ext cx="165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123E84"/>
                </a:solidFill>
                <a:latin typeface="Helvetica" pitchFamily="2" charset="0"/>
              </a:rPr>
              <a:t>320.000</a:t>
            </a:r>
            <a:endParaRPr lang="en-BE" b="1" dirty="0">
              <a:solidFill>
                <a:srgbClr val="123E84"/>
              </a:solidFill>
              <a:latin typeface="Helvetica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2611064-A45A-6247-A229-43CF891EB8BF}"/>
              </a:ext>
            </a:extLst>
          </p:cNvPr>
          <p:cNvSpPr txBox="1"/>
          <p:nvPr/>
        </p:nvSpPr>
        <p:spPr>
          <a:xfrm>
            <a:off x="9812507" y="1977053"/>
            <a:ext cx="1651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Employees </a:t>
            </a:r>
          </a:p>
          <a:p>
            <a:pPr algn="ctr"/>
            <a:r>
              <a:rPr lang="en-GB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In total </a:t>
            </a:r>
            <a:endParaRPr lang="en-BE" sz="1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7B196F3-03D5-8547-BB9C-5FF8C99962BB}"/>
              </a:ext>
            </a:extLst>
          </p:cNvPr>
          <p:cNvSpPr/>
          <p:nvPr/>
        </p:nvSpPr>
        <p:spPr>
          <a:xfrm>
            <a:off x="6288505" y="3805572"/>
            <a:ext cx="165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123E84"/>
                </a:solidFill>
                <a:latin typeface="Helvetica" pitchFamily="2" charset="0"/>
              </a:rPr>
              <a:t>2.400</a:t>
            </a:r>
            <a:endParaRPr lang="en-BE" b="1" dirty="0">
              <a:solidFill>
                <a:srgbClr val="123E84"/>
              </a:solidFill>
              <a:latin typeface="Helvetica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7FB7467-135E-4144-A425-59E0FD131AA6}"/>
              </a:ext>
            </a:extLst>
          </p:cNvPr>
          <p:cNvSpPr txBox="1"/>
          <p:nvPr/>
        </p:nvSpPr>
        <p:spPr>
          <a:xfrm>
            <a:off x="6288502" y="4090333"/>
            <a:ext cx="1651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Recycling and</a:t>
            </a:r>
          </a:p>
          <a:p>
            <a:pPr algn="ctr"/>
            <a:r>
              <a:rPr lang="en-GB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Sorting centres</a:t>
            </a:r>
            <a:endParaRPr lang="en-BE" sz="1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23DCD63-0A4C-3C48-B2AB-A46D03FCD170}"/>
              </a:ext>
            </a:extLst>
          </p:cNvPr>
          <p:cNvSpPr/>
          <p:nvPr/>
        </p:nvSpPr>
        <p:spPr>
          <a:xfrm>
            <a:off x="8046182" y="3805572"/>
            <a:ext cx="165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123E84"/>
                </a:solidFill>
                <a:latin typeface="Helvetica" pitchFamily="2" charset="0"/>
              </a:rPr>
              <a:t>900</a:t>
            </a:r>
            <a:endParaRPr lang="en-BE" b="1" dirty="0">
              <a:solidFill>
                <a:srgbClr val="123E84"/>
              </a:solidFill>
              <a:latin typeface="Helvetica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06C8C30-D93A-234F-9F9C-D13BC83E62A5}"/>
              </a:ext>
            </a:extLst>
          </p:cNvPr>
          <p:cNvSpPr txBox="1"/>
          <p:nvPr/>
        </p:nvSpPr>
        <p:spPr>
          <a:xfrm>
            <a:off x="8046179" y="4090333"/>
            <a:ext cx="1651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Controlled </a:t>
            </a:r>
          </a:p>
          <a:p>
            <a:pPr algn="ctr"/>
            <a:r>
              <a:rPr lang="en-GB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landfills</a:t>
            </a:r>
            <a:endParaRPr lang="en-BE" sz="1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A1EFA1A-130D-EA4A-84BE-B45C02E7EE94}"/>
              </a:ext>
            </a:extLst>
          </p:cNvPr>
          <p:cNvSpPr/>
          <p:nvPr/>
        </p:nvSpPr>
        <p:spPr>
          <a:xfrm>
            <a:off x="9811080" y="3805572"/>
            <a:ext cx="165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123E84"/>
                </a:solidFill>
                <a:latin typeface="Helvetica" pitchFamily="2" charset="0"/>
              </a:rPr>
              <a:t>1.100</a:t>
            </a:r>
            <a:endParaRPr lang="en-BE" b="1" dirty="0">
              <a:solidFill>
                <a:srgbClr val="123E84"/>
              </a:solidFill>
              <a:latin typeface="Helvetica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64AA622-9142-A846-B25A-0BDC365E24CB}"/>
              </a:ext>
            </a:extLst>
          </p:cNvPr>
          <p:cNvSpPr txBox="1"/>
          <p:nvPr/>
        </p:nvSpPr>
        <p:spPr>
          <a:xfrm>
            <a:off x="9811077" y="4090333"/>
            <a:ext cx="1651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Composting </a:t>
            </a:r>
          </a:p>
          <a:p>
            <a:pPr algn="ctr"/>
            <a:r>
              <a:rPr lang="en-GB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sites</a:t>
            </a:r>
            <a:endParaRPr lang="en-BE" sz="1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C274231-CD03-8147-9F6C-32A44AD9DAA2}"/>
              </a:ext>
            </a:extLst>
          </p:cNvPr>
          <p:cNvSpPr/>
          <p:nvPr/>
        </p:nvSpPr>
        <p:spPr>
          <a:xfrm>
            <a:off x="6288505" y="5900692"/>
            <a:ext cx="165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123E84"/>
                </a:solidFill>
                <a:latin typeface="Helvetica" pitchFamily="2" charset="0"/>
              </a:rPr>
              <a:t>260</a:t>
            </a:r>
            <a:endParaRPr lang="en-BE" b="1" dirty="0">
              <a:solidFill>
                <a:srgbClr val="123E84"/>
              </a:solidFill>
              <a:latin typeface="Helvetica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C947762-E538-C040-9B1B-13621FCA8638}"/>
              </a:ext>
            </a:extLst>
          </p:cNvPr>
          <p:cNvSpPr txBox="1"/>
          <p:nvPr/>
        </p:nvSpPr>
        <p:spPr>
          <a:xfrm>
            <a:off x="6288502" y="6185453"/>
            <a:ext cx="1651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Waste-to-energy</a:t>
            </a:r>
          </a:p>
          <a:p>
            <a:pPr algn="ctr"/>
            <a:r>
              <a:rPr lang="en-GB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Plants</a:t>
            </a:r>
            <a:endParaRPr lang="en-BE" sz="1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D481758-35C7-5D4D-A700-41DE47CB5139}"/>
              </a:ext>
            </a:extLst>
          </p:cNvPr>
          <p:cNvSpPr/>
          <p:nvPr/>
        </p:nvSpPr>
        <p:spPr>
          <a:xfrm>
            <a:off x="8046185" y="5900692"/>
            <a:ext cx="165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123E84"/>
                </a:solidFill>
                <a:latin typeface="Helvetica" pitchFamily="2" charset="0"/>
              </a:rPr>
              <a:t>5 billion</a:t>
            </a:r>
            <a:endParaRPr lang="en-BE" b="1" dirty="0">
              <a:solidFill>
                <a:srgbClr val="123E84"/>
              </a:solidFill>
              <a:latin typeface="Helvetica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A64E588-A8A1-8441-A452-E8DCD50D0965}"/>
              </a:ext>
            </a:extLst>
          </p:cNvPr>
          <p:cNvSpPr txBox="1"/>
          <p:nvPr/>
        </p:nvSpPr>
        <p:spPr>
          <a:xfrm>
            <a:off x="8046182" y="6185453"/>
            <a:ext cx="1651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Euros In Investments</a:t>
            </a:r>
          </a:p>
          <a:p>
            <a:pPr algn="ctr"/>
            <a:r>
              <a:rPr lang="en-GB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Per year</a:t>
            </a:r>
            <a:endParaRPr lang="en-BE" sz="1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895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003C53-0EF7-1B49-882F-109079021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26693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0E6F939-BFFF-3449-A01B-0269C07FC4AA}"/>
              </a:ext>
            </a:extLst>
          </p:cNvPr>
          <p:cNvSpPr/>
          <p:nvPr/>
        </p:nvSpPr>
        <p:spPr>
          <a:xfrm>
            <a:off x="1103792" y="306674"/>
            <a:ext cx="106024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Helvetica" pitchFamily="2" charset="0"/>
                <a:cs typeface="Times New Roman" panose="02020603050405020304" pitchFamily="18" charset="0"/>
              </a:rPr>
              <a:t>Plastics in Europe: </a:t>
            </a:r>
          </a:p>
          <a:p>
            <a:r>
              <a:rPr lang="en-US" sz="3200" b="1" dirty="0">
                <a:solidFill>
                  <a:srgbClr val="002060"/>
                </a:solidFill>
                <a:latin typeface="Helvetica" pitchFamily="2" charset="0"/>
                <a:cs typeface="Times New Roman" panose="02020603050405020304" pitchFamily="18" charset="0"/>
              </a:rPr>
              <a:t>Not circular enough</a:t>
            </a:r>
            <a:endParaRPr lang="en-BE" sz="3200" b="1" dirty="0">
              <a:solidFill>
                <a:srgbClr val="123E84"/>
              </a:solidFill>
              <a:latin typeface="Helvetica" pitchFamily="2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F3556E5-8032-404E-85A3-642551C48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1215" y="5837676"/>
            <a:ext cx="1445005" cy="75119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55D457B-D88C-AB4C-8136-139DD9A6F436}"/>
              </a:ext>
            </a:extLst>
          </p:cNvPr>
          <p:cNvSpPr txBox="1"/>
          <p:nvPr/>
        </p:nvSpPr>
        <p:spPr>
          <a:xfrm>
            <a:off x="1323719" y="1478229"/>
            <a:ext cx="6856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production, low recycling rates</a:t>
            </a:r>
          </a:p>
          <a:p>
            <a:pPr algn="just"/>
            <a:endParaRPr lang="en-US" sz="1600" dirty="0">
              <a:solidFill>
                <a:srgbClr val="53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Plastic Packaging:  biggest demand, biggest waste stream in the EU-28</a:t>
            </a:r>
          </a:p>
          <a:p>
            <a:pPr algn="just"/>
            <a:endParaRPr lang="en-US" sz="1600" dirty="0">
              <a:solidFill>
                <a:srgbClr val="53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1600" dirty="0">
              <a:solidFill>
                <a:srgbClr val="53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7E07865-60A3-5D4F-9A26-EFE21E37B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197" y="1583982"/>
            <a:ext cx="157522" cy="157522"/>
          </a:xfrm>
          <a:prstGeom prst="rect">
            <a:avLst/>
          </a:prstGeom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6C6F822-777D-463C-AD9A-5B4C7A8D60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9055218"/>
              </p:ext>
            </p:extLst>
          </p:nvPr>
        </p:nvGraphicFramePr>
        <p:xfrm>
          <a:off x="7945359" y="866024"/>
          <a:ext cx="4246641" cy="303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" name="Picture 2" descr="A picture containing map&#10;&#10;Description automatically generated">
            <a:extLst>
              <a:ext uri="{FF2B5EF4-FFF2-40B4-BE49-F238E27FC236}">
                <a16:creationId xmlns:a16="http://schemas.microsoft.com/office/drawing/2014/main" id="{0E0415E3-45F2-464D-80A5-4C7008CE74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0202" y="3905724"/>
            <a:ext cx="5150314" cy="28650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2ED116-F821-4D4C-B41D-4CD9D806F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197" y="2032849"/>
            <a:ext cx="157522" cy="157522"/>
          </a:xfrm>
          <a:prstGeom prst="rect">
            <a:avLst/>
          </a:prstGeom>
        </p:spPr>
      </p:pic>
      <p:pic>
        <p:nvPicPr>
          <p:cNvPr id="6" name="Picture 5" descr="Chart, pie chart&#10;&#10;Description automatically generated">
            <a:extLst>
              <a:ext uri="{FF2B5EF4-FFF2-40B4-BE49-F238E27FC236}">
                <a16:creationId xmlns:a16="http://schemas.microsoft.com/office/drawing/2014/main" id="{99EFB775-8847-4EFA-85B4-C8F8C635F8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060" y="2786084"/>
            <a:ext cx="4943508" cy="398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22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003C53-0EF7-1B49-882F-109079021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9" y="1"/>
            <a:ext cx="426693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0E6F939-BFFF-3449-A01B-0269C07FC4AA}"/>
              </a:ext>
            </a:extLst>
          </p:cNvPr>
          <p:cNvSpPr/>
          <p:nvPr/>
        </p:nvSpPr>
        <p:spPr>
          <a:xfrm>
            <a:off x="1102149" y="327209"/>
            <a:ext cx="112176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Helvetica" pitchFamily="2" charset="0"/>
                <a:cs typeface="Times New Roman" panose="02020603050405020304" pitchFamily="18" charset="0"/>
              </a:rPr>
              <a:t>Increasing the demand for plastic </a:t>
            </a:r>
            <a:r>
              <a:rPr lang="en-US" sz="3200" b="1" dirty="0" err="1">
                <a:solidFill>
                  <a:srgbClr val="002060"/>
                </a:solidFill>
                <a:latin typeface="Helvetica" pitchFamily="2" charset="0"/>
                <a:cs typeface="Times New Roman" panose="02020603050405020304" pitchFamily="18" charset="0"/>
              </a:rPr>
              <a:t>recyclates</a:t>
            </a:r>
            <a:endParaRPr lang="en-BE" sz="3200" b="1" dirty="0">
              <a:solidFill>
                <a:srgbClr val="123E84"/>
              </a:solidFill>
              <a:latin typeface="Helvetica" pitchFamily="2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F3556E5-8032-404E-85A3-642551C48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9568" y="5786766"/>
            <a:ext cx="1445005" cy="7511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FD0DD10-6D2D-E74B-827F-76005A1DE8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030" y="1332780"/>
            <a:ext cx="157522" cy="1575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103A33-3EDE-4A6B-8064-1224B5173946}"/>
              </a:ext>
            </a:extLst>
          </p:cNvPr>
          <p:cNvSpPr txBox="1"/>
          <p:nvPr/>
        </p:nvSpPr>
        <p:spPr>
          <a:xfrm>
            <a:off x="934552" y="1206256"/>
            <a:ext cx="6477939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Binding regulatory tools are needed to boost the demand for </a:t>
            </a:r>
            <a:r>
              <a:rPr lang="en-US" b="1" dirty="0" err="1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recyclates</a:t>
            </a:r>
            <a:r>
              <a:rPr lang="en-US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especially:</a:t>
            </a:r>
          </a:p>
          <a:p>
            <a:pPr algn="just"/>
            <a:endParaRPr lang="en-US" dirty="0">
              <a:solidFill>
                <a:srgbClr val="53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Mandatory recycled content rules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>
              <a:solidFill>
                <a:srgbClr val="53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example of the SUP Directive: </a:t>
            </a:r>
          </a:p>
          <a:p>
            <a:pPr algn="just"/>
            <a:r>
              <a:rPr lang="en-US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Ambitious collection targets (90% by 2027)</a:t>
            </a:r>
          </a:p>
          <a:p>
            <a:pPr algn="just"/>
            <a:r>
              <a:rPr lang="en-US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25% mandatory recycled content in PET bottles in 2025, 	30% in all plastic bottles in 2030</a:t>
            </a:r>
          </a:p>
          <a:p>
            <a:pPr algn="just"/>
            <a:r>
              <a:rPr lang="en-US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Immediate result after the adoption of the Directive on R-	PET prices: no more dependency on volatile primary raw</a:t>
            </a:r>
            <a:br>
              <a:rPr lang="en-US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material prices </a:t>
            </a:r>
          </a:p>
          <a:p>
            <a:pPr algn="just"/>
            <a:endParaRPr lang="en-US" dirty="0">
              <a:solidFill>
                <a:srgbClr val="53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Mandatory Green Public Procurement rules</a:t>
            </a:r>
          </a:p>
          <a:p>
            <a:pPr algn="just"/>
            <a:endParaRPr lang="en-US" sz="1600" dirty="0">
              <a:solidFill>
                <a:srgbClr val="53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Investments along the plastic waste value chain are needed. With sufficient investment security, private investments of € 10 billion are expected in recycling facilities in the next 10 years.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950CAB-5DB4-4F5C-B1A1-D63000FAC6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442" y="5446459"/>
            <a:ext cx="157522" cy="1575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27E534-1FBB-4718-90B6-E0526FCB2A8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606597" y="1903818"/>
            <a:ext cx="4585403" cy="305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70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003C53-0EF7-1B49-882F-109079021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426693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0E6F939-BFFF-3449-A01B-0269C07FC4AA}"/>
              </a:ext>
            </a:extLst>
          </p:cNvPr>
          <p:cNvSpPr/>
          <p:nvPr/>
        </p:nvSpPr>
        <p:spPr>
          <a:xfrm>
            <a:off x="1102150" y="554597"/>
            <a:ext cx="80418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Helvetica" pitchFamily="2" charset="0"/>
                <a:cs typeface="Times New Roman" panose="02020603050405020304" pitchFamily="18" charset="0"/>
              </a:rPr>
              <a:t>Prerequisites for high quality </a:t>
            </a:r>
            <a:r>
              <a:rPr lang="en-US" sz="3200" b="1" dirty="0" err="1">
                <a:solidFill>
                  <a:srgbClr val="002060"/>
                </a:solidFill>
                <a:latin typeface="Helvetica" pitchFamily="2" charset="0"/>
                <a:cs typeface="Times New Roman" panose="02020603050405020304" pitchFamily="18" charset="0"/>
              </a:rPr>
              <a:t>recyclates</a:t>
            </a:r>
            <a:r>
              <a:rPr lang="en-US" sz="3200" b="1" dirty="0">
                <a:solidFill>
                  <a:srgbClr val="002060"/>
                </a:solidFill>
                <a:latin typeface="Helvetica" pitchFamily="2" charset="0"/>
                <a:cs typeface="Times New Roman" panose="02020603050405020304" pitchFamily="18" charset="0"/>
              </a:rPr>
              <a:t>: eco-design and selective collection </a:t>
            </a:r>
            <a:endParaRPr lang="en-BE" sz="3200" b="1" dirty="0">
              <a:solidFill>
                <a:srgbClr val="123E84"/>
              </a:solidFill>
              <a:latin typeface="Helvetica" pitchFamily="2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F3556E5-8032-404E-85A3-642551C48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9568" y="5786766"/>
            <a:ext cx="1445005" cy="75119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EC3094F-EB81-704B-AC37-99A1CC764E79}"/>
              </a:ext>
            </a:extLst>
          </p:cNvPr>
          <p:cNvGrpSpPr/>
          <p:nvPr/>
        </p:nvGrpSpPr>
        <p:grpSpPr>
          <a:xfrm>
            <a:off x="1106751" y="2124257"/>
            <a:ext cx="5805662" cy="4278094"/>
            <a:chOff x="1227843" y="2005928"/>
            <a:chExt cx="5805662" cy="458116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55D457B-D88C-AB4C-8136-139DD9A6F436}"/>
                </a:ext>
              </a:extLst>
            </p:cNvPr>
            <p:cNvSpPr txBox="1"/>
            <p:nvPr/>
          </p:nvSpPr>
          <p:spPr>
            <a:xfrm>
              <a:off x="1536697" y="2005928"/>
              <a:ext cx="5496808" cy="4581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dirty="0">
                  <a:solidFill>
                    <a:srgbClr val="5353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Quality improvements require an approach that considers all steps in the product life cycle, including its end-of-life:</a:t>
              </a:r>
            </a:p>
            <a:p>
              <a:pPr algn="just"/>
              <a:endParaRPr lang="en-US" sz="1600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n-US" sz="1600" b="1" dirty="0">
                  <a:solidFill>
                    <a:srgbClr val="5353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Eco-design</a:t>
              </a:r>
              <a:r>
                <a:rPr lang="en-US" sz="1600" dirty="0">
                  <a:solidFill>
                    <a:srgbClr val="5353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is a driver for quality </a:t>
              </a:r>
              <a:r>
                <a:rPr lang="en-US" sz="1600" dirty="0" err="1">
                  <a:solidFill>
                    <a:srgbClr val="5353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recyclates</a:t>
              </a:r>
              <a:r>
                <a:rPr lang="en-US" sz="1600" dirty="0">
                  <a:solidFill>
                    <a:srgbClr val="5353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as it:</a:t>
              </a:r>
            </a:p>
            <a:p>
              <a:pPr algn="just"/>
              <a:r>
                <a:rPr lang="en-US" sz="1600" dirty="0">
                  <a:solidFill>
                    <a:srgbClr val="5353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ensures </a:t>
              </a:r>
              <a:r>
                <a:rPr lang="en-US" sz="1600" b="1" dirty="0">
                  <a:solidFill>
                    <a:srgbClr val="5353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recyclability</a:t>
              </a:r>
            </a:p>
            <a:p>
              <a:pPr algn="just"/>
              <a:r>
                <a:rPr lang="en-US" sz="1600" dirty="0">
                  <a:solidFill>
                    <a:srgbClr val="5353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encompasses </a:t>
              </a:r>
              <a:r>
                <a:rPr lang="en-US" sz="1600" b="1" dirty="0">
                  <a:solidFill>
                    <a:srgbClr val="5353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mandatory recycling content rules</a:t>
              </a:r>
            </a:p>
            <a:p>
              <a:pPr algn="just"/>
              <a:endParaRPr lang="en-US" sz="1600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n-US" sz="1600" dirty="0">
                  <a:solidFill>
                    <a:srgbClr val="5353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Developing and improving </a:t>
              </a:r>
              <a:r>
                <a:rPr lang="en-US" sz="1600" b="1" dirty="0">
                  <a:solidFill>
                    <a:srgbClr val="5353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selective collection schemes</a:t>
              </a:r>
              <a:endParaRPr lang="en-US" sz="1600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en-US" sz="1600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n-US" sz="1600" dirty="0">
                  <a:solidFill>
                    <a:srgbClr val="5353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Selective collection schemes should be broadly developed and enforced as they lead to quality </a:t>
              </a:r>
              <a:r>
                <a:rPr lang="en-US" sz="1600" dirty="0" err="1">
                  <a:solidFill>
                    <a:srgbClr val="5353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recyclates</a:t>
              </a:r>
              <a:r>
                <a:rPr lang="en-US" sz="1600" dirty="0">
                  <a:solidFill>
                    <a:srgbClr val="5353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They exist in a few MS, but not in all. However, they should not be harmonized across the EU.</a:t>
              </a:r>
            </a:p>
            <a:p>
              <a:pPr algn="just"/>
              <a:endParaRPr lang="en-US" sz="1600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n-US" sz="1600" dirty="0">
                  <a:solidFill>
                    <a:srgbClr val="5353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principle, open markets and B-to-B contracts should be preferred to EPR schemes.</a:t>
              </a:r>
            </a:p>
            <a:p>
              <a:pPr marL="342900" indent="-342900" algn="just">
                <a:buAutoNum type="arabicParenR"/>
              </a:pPr>
              <a:endParaRPr lang="en-US" sz="1600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7E07865-60A3-5D4F-9A26-EFE21E37B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27843" y="2104750"/>
              <a:ext cx="157522" cy="157522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34A4A5A-42F1-8E4D-8B39-3A71050BB3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2108" y="1896415"/>
            <a:ext cx="4864943" cy="36690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C6B0E22-700F-4FF5-8C62-05C3F5EBEA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068" y="3964273"/>
            <a:ext cx="157522" cy="1575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C51F76-1713-44B2-AC78-F2BBB052F0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910" y="2929160"/>
            <a:ext cx="157522" cy="15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5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003C53-0EF7-1B49-882F-109079021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26693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0E6F939-BFFF-3449-A01B-0269C07FC4AA}"/>
              </a:ext>
            </a:extLst>
          </p:cNvPr>
          <p:cNvSpPr/>
          <p:nvPr/>
        </p:nvSpPr>
        <p:spPr>
          <a:xfrm>
            <a:off x="1106751" y="349930"/>
            <a:ext cx="104079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Helvetica" pitchFamily="2" charset="0"/>
                <a:cs typeface="Times New Roman" panose="02020603050405020304" pitchFamily="18" charset="0"/>
              </a:rPr>
              <a:t>Closing the loop in EU, with safe and efficient intra-EU waste shipment rules </a:t>
            </a:r>
            <a:endParaRPr lang="en-BE" sz="3200" b="1" dirty="0">
              <a:solidFill>
                <a:srgbClr val="123E84"/>
              </a:solidFill>
              <a:latin typeface="Helvetica" pitchFamily="2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F3556E5-8032-404E-85A3-642551C48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9568" y="5786766"/>
            <a:ext cx="1445005" cy="75119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55D457B-D88C-AB4C-8136-139DD9A6F436}"/>
              </a:ext>
            </a:extLst>
          </p:cNvPr>
          <p:cNvSpPr txBox="1"/>
          <p:nvPr/>
        </p:nvSpPr>
        <p:spPr>
          <a:xfrm>
            <a:off x="1106752" y="1720178"/>
            <a:ext cx="43900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Intra-EU plastic waste shipments are crucial for the circular economy </a:t>
            </a:r>
          </a:p>
          <a:p>
            <a:pPr algn="just"/>
            <a:endParaRPr lang="en-US" sz="1600" dirty="0">
              <a:solidFill>
                <a:srgbClr val="53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en-US" sz="1600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 and export of plastic and plastic waste are part of the circular economy.</a:t>
            </a:r>
          </a:p>
          <a:p>
            <a:pPr marL="342900" indent="-342900" algn="just">
              <a:buAutoNum type="arabicPeriod"/>
            </a:pPr>
            <a:endParaRPr lang="en-US" sz="1600" dirty="0">
              <a:solidFill>
                <a:srgbClr val="53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 startAt="2"/>
            </a:pPr>
            <a:r>
              <a:rPr lang="en-US" sz="1600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to the variety of polymers, products, packaging, additives, uses, etc., no EU country has the full range of recycling and waste management options in place.</a:t>
            </a:r>
          </a:p>
          <a:p>
            <a:pPr marL="342900" indent="-342900" algn="just">
              <a:buAutoNum type="arabicPeriod" startAt="2"/>
            </a:pPr>
            <a:endParaRPr lang="en-US" sz="1600" dirty="0">
              <a:solidFill>
                <a:srgbClr val="53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	Intensified enforcement efforts against illegal exports and waste crime, including illegal waste handling. </a:t>
            </a:r>
          </a:p>
          <a:p>
            <a:pPr marL="342900" indent="-342900" algn="just">
              <a:buAutoNum type="arabicParenR"/>
            </a:pPr>
            <a:endParaRPr lang="en-US" sz="1600" dirty="0">
              <a:solidFill>
                <a:srgbClr val="53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Chart, histogram&#10;&#10;Description automatically generated">
            <a:extLst>
              <a:ext uri="{FF2B5EF4-FFF2-40B4-BE49-F238E27FC236}">
                <a16:creationId xmlns:a16="http://schemas.microsoft.com/office/drawing/2014/main" id="{33681D42-DCDD-4A07-AE17-798B8F90AB2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229" y="1427148"/>
            <a:ext cx="6554771" cy="42760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2B5A81-F025-448B-A155-E57FD15D9E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229" y="1843934"/>
            <a:ext cx="157522" cy="1575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251FB893-41C0-0C41-8A39-70CBD9C60108}"/>
                  </a:ext>
                </a:extLst>
              </p14:cNvPr>
              <p14:cNvContentPartPr/>
              <p14:nvPr/>
            </p14:nvContentPartPr>
            <p14:xfrm>
              <a:off x="4146849" y="3034588"/>
              <a:ext cx="360" cy="3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251FB893-41C0-0C41-8A39-70CBD9C6010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28849" y="2926948"/>
                <a:ext cx="36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5170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E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C65392-4928-1840-9FCD-AF10D774ADB1}"/>
              </a:ext>
            </a:extLst>
          </p:cNvPr>
          <p:cNvSpPr/>
          <p:nvPr/>
        </p:nvSpPr>
        <p:spPr>
          <a:xfrm>
            <a:off x="1639824" y="1359331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4000" b="1" dirty="0">
                <a:solidFill>
                  <a:srgbClr val="00ABC9"/>
                </a:solidFill>
                <a:latin typeface="Helvetica" pitchFamily="2" charset="0"/>
              </a:rPr>
              <a:t>Thank you for </a:t>
            </a:r>
            <a:br>
              <a:rPr lang="en-GB" sz="4000" b="1" dirty="0">
                <a:solidFill>
                  <a:srgbClr val="00ABC9"/>
                </a:solidFill>
                <a:latin typeface="Helvetica" pitchFamily="2" charset="0"/>
              </a:rPr>
            </a:br>
            <a:r>
              <a:rPr lang="en-GB" sz="4000" b="1" dirty="0">
                <a:solidFill>
                  <a:srgbClr val="00ABC9"/>
                </a:solidFill>
                <a:latin typeface="Helvetica" pitchFamily="2" charset="0"/>
              </a:rPr>
              <a:t>your attention</a:t>
            </a:r>
            <a:endParaRPr lang="en-BE" sz="4000" b="1" dirty="0">
              <a:solidFill>
                <a:srgbClr val="00ABC9"/>
              </a:solidFill>
              <a:latin typeface="Helvetica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DADAE-E637-C140-B15D-438CB2AC0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7936" y="-1028861"/>
            <a:ext cx="2620949" cy="26209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6D7CC1-740F-B747-A872-0594203B6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63610" y="1230284"/>
            <a:ext cx="1800361" cy="8756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90F501-2534-884B-BE47-FCC7FB9CBE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82069" y="5412545"/>
            <a:ext cx="2510869" cy="25108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645B26-120E-7341-A6A5-CDB6D8CA6D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12936">
            <a:off x="7559359" y="6059378"/>
            <a:ext cx="1665880" cy="12357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60EA0F-9415-0044-BE73-ACDCB00D55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74889" y="5724143"/>
            <a:ext cx="1398159" cy="72967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CF548FC-70DD-4F46-96BC-B8463F7FB232}"/>
              </a:ext>
            </a:extLst>
          </p:cNvPr>
          <p:cNvSpPr/>
          <p:nvPr/>
        </p:nvSpPr>
        <p:spPr>
          <a:xfrm>
            <a:off x="1631803" y="495268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b="1" i="1" dirty="0">
                <a:solidFill>
                  <a:schemeClr val="bg1"/>
                </a:solidFill>
                <a:latin typeface="Helvetica" pitchFamily="2" charset="0"/>
              </a:rPr>
              <a:t>Website</a:t>
            </a:r>
            <a:br>
              <a:rPr lang="en-GB" sz="1600" b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1600" dirty="0" err="1">
                <a:solidFill>
                  <a:schemeClr val="bg1"/>
                </a:solidFill>
                <a:latin typeface="Helvetica" pitchFamily="2" charset="0"/>
              </a:rPr>
              <a:t>www.fead.be</a:t>
            </a:r>
            <a:endParaRPr lang="en-BE" sz="160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553805-EC8B-2D47-827B-D92F7A7B8433}"/>
              </a:ext>
            </a:extLst>
          </p:cNvPr>
          <p:cNvSpPr/>
          <p:nvPr/>
        </p:nvSpPr>
        <p:spPr>
          <a:xfrm>
            <a:off x="1631357" y="4118840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/>
            </a:pPr>
            <a:r>
              <a:rPr lang="en-GB" sz="1600" b="1" i="1" dirty="0">
                <a:solidFill>
                  <a:schemeClr val="bg1"/>
                </a:solidFill>
                <a:latin typeface="Helvetica" pitchFamily="2" charset="0"/>
                <a:ea typeface="ＭＳ Ｐゴシック" charset="0"/>
                <a:cs typeface="Times New Roman" panose="02020603050405020304" pitchFamily="18" charset="0"/>
              </a:rPr>
              <a:t>Contact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6C1249-F18C-EC4E-AD2A-5CAFE937562A}"/>
              </a:ext>
            </a:extLst>
          </p:cNvPr>
          <p:cNvSpPr/>
          <p:nvPr/>
        </p:nvSpPr>
        <p:spPr>
          <a:xfrm>
            <a:off x="1639824" y="4383172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defRPr/>
            </a:pPr>
            <a:r>
              <a:rPr lang="en-GB" sz="1400" dirty="0" err="1">
                <a:solidFill>
                  <a:schemeClr val="bg1"/>
                </a:solidFill>
                <a:latin typeface="Helvetica" pitchFamily="2" charset="0"/>
                <a:ea typeface="ＭＳ Ｐゴシック" charset="0"/>
                <a:cs typeface="Times New Roman" panose="02020603050405020304" pitchFamily="18" charset="0"/>
              </a:rPr>
              <a:t>president@fead.be</a:t>
            </a:r>
            <a:endParaRPr lang="en-GB" sz="1400" dirty="0">
              <a:solidFill>
                <a:schemeClr val="bg1"/>
              </a:solidFill>
              <a:latin typeface="Helvetica" pitchFamily="2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F77D07-5E6D-5548-9C0D-8F5074BFD2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7325" y="5353970"/>
            <a:ext cx="310654" cy="2547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C680DC-2A5D-5B43-98A2-5503F229F9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58984" y="5343159"/>
            <a:ext cx="142262" cy="27398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90E234A-903E-B145-A67F-44F69FBC546D}"/>
              </a:ext>
            </a:extLst>
          </p:cNvPr>
          <p:cNvSpPr/>
          <p:nvPr/>
        </p:nvSpPr>
        <p:spPr>
          <a:xfrm>
            <a:off x="5577270" y="4952209"/>
            <a:ext cx="15013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i="1" dirty="0">
                <a:solidFill>
                  <a:schemeClr val="bg1"/>
                </a:solidFill>
                <a:latin typeface="Helvetica" pitchFamily="2" charset="0"/>
              </a:rPr>
              <a:t>Social media</a:t>
            </a:r>
            <a:endParaRPr lang="en-BE" sz="1600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944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525352"/>
      </a:dk1>
      <a:lt1>
        <a:srgbClr val="FEFFFE"/>
      </a:lt1>
      <a:dk2>
        <a:srgbClr val="003D80"/>
      </a:dk2>
      <a:lt2>
        <a:srgbClr val="FEFFFE"/>
      </a:lt2>
      <a:accent1>
        <a:srgbClr val="123D83"/>
      </a:accent1>
      <a:accent2>
        <a:srgbClr val="00A9C9"/>
      </a:accent2>
      <a:accent3>
        <a:srgbClr val="25B237"/>
      </a:accent3>
      <a:accent4>
        <a:srgbClr val="FF550A"/>
      </a:accent4>
      <a:accent5>
        <a:srgbClr val="9CCA49"/>
      </a:accent5>
      <a:accent6>
        <a:srgbClr val="FF7750"/>
      </a:accent6>
      <a:hlink>
        <a:srgbClr val="00A9C9"/>
      </a:hlink>
      <a:folHlink>
        <a:srgbClr val="52535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40ABC5DDCAEC469D3B77CEC3FA9612" ma:contentTypeVersion="12" ma:contentTypeDescription="Create a new document." ma:contentTypeScope="" ma:versionID="ebc0f6387b9e6b762c39a6984299d58e">
  <xsd:schema xmlns:xsd="http://www.w3.org/2001/XMLSchema" xmlns:xs="http://www.w3.org/2001/XMLSchema" xmlns:p="http://schemas.microsoft.com/office/2006/metadata/properties" xmlns:ns2="abd4d7d9-8995-423f-896a-7071cea071c9" xmlns:ns3="b5e2b349-a18f-4497-973a-a1464950ca64" targetNamespace="http://schemas.microsoft.com/office/2006/metadata/properties" ma:root="true" ma:fieldsID="0fee593a7ba10832ff8450e2b7e21680" ns2:_="" ns3:_="">
    <xsd:import namespace="abd4d7d9-8995-423f-896a-7071cea071c9"/>
    <xsd:import namespace="b5e2b349-a18f-4497-973a-a1464950ca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4d7d9-8995-423f-896a-7071cea071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e2b349-a18f-4497-973a-a1464950ca6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308748-1381-41DB-BD53-50A1CE23E5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d4d7d9-8995-423f-896a-7071cea071c9"/>
    <ds:schemaRef ds:uri="b5e2b349-a18f-4497-973a-a1464950ca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B28F2D-4C4D-46F7-8B69-DC0EF86DD6D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416C01E-A115-4E5C-BDB7-1A65739A55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565</Words>
  <Application>Microsoft Office PowerPoint</Application>
  <PresentationFormat>Widescreen</PresentationFormat>
  <Paragraphs>91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Helvetica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Fead1</dc:creator>
  <cp:lastModifiedBy>Charoula Melliou</cp:lastModifiedBy>
  <cp:revision>38</cp:revision>
  <dcterms:created xsi:type="dcterms:W3CDTF">2020-10-12T14:04:19Z</dcterms:created>
  <dcterms:modified xsi:type="dcterms:W3CDTF">2021-02-19T15:03:37Z</dcterms:modified>
</cp:coreProperties>
</file>