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854" r:id="rId5"/>
    <p:sldMasterId id="2147483842" r:id="rId6"/>
    <p:sldMasterId id="2147483827" r:id="rId7"/>
    <p:sldMasterId id="2147483856" r:id="rId8"/>
  </p:sldMasterIdLst>
  <p:notesMasterIdLst>
    <p:notesMasterId r:id="rId28"/>
  </p:notesMasterIdLst>
  <p:handoutMasterIdLst>
    <p:handoutMasterId r:id="rId29"/>
  </p:handoutMasterIdLst>
  <p:sldIdLst>
    <p:sldId id="431" r:id="rId9"/>
    <p:sldId id="452" r:id="rId10"/>
    <p:sldId id="444" r:id="rId11"/>
    <p:sldId id="445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7" r:id="rId23"/>
    <p:sldId id="450" r:id="rId24"/>
    <p:sldId id="448" r:id="rId25"/>
    <p:sldId id="449" r:id="rId26"/>
    <p:sldId id="451" r:id="rId27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009FDA"/>
    <a:srgbClr val="474747"/>
    <a:srgbClr val="474716"/>
    <a:srgbClr val="AC1416"/>
    <a:srgbClr val="004E6C"/>
    <a:srgbClr val="ACD1ED"/>
    <a:srgbClr val="6F6F6F"/>
    <a:srgbClr val="0099CC"/>
    <a:srgbClr val="CA1225"/>
    <a:srgbClr val="197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2" autoAdjust="0"/>
    <p:restoredTop sz="94660" autoAdjust="0"/>
  </p:normalViewPr>
  <p:slideViewPr>
    <p:cSldViewPr snapToGrid="0" showGuides="1">
      <p:cViewPr varScale="1">
        <p:scale>
          <a:sx n="78" d="100"/>
          <a:sy n="78" d="100"/>
        </p:scale>
        <p:origin x="1517" y="58"/>
      </p:cViewPr>
      <p:guideLst>
        <p:guide orient="horz" pos="572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ta Tonin" userId="0d8d57c9-1c7e-470d-9f93-9305fd5888b6" providerId="ADAL" clId="{334ECB8F-A9FD-4A8E-8CBA-B08145A4A2EA}"/>
    <pc:docChg chg="custSel modSld">
      <pc:chgData name="Elisabetta Tonin" userId="0d8d57c9-1c7e-470d-9f93-9305fd5888b6" providerId="ADAL" clId="{334ECB8F-A9FD-4A8E-8CBA-B08145A4A2EA}" dt="2021-05-27T09:22:26.304" v="28" actId="20577"/>
      <pc:docMkLst>
        <pc:docMk/>
      </pc:docMkLst>
      <pc:sldChg chg="modSp mod">
        <pc:chgData name="Elisabetta Tonin" userId="0d8d57c9-1c7e-470d-9f93-9305fd5888b6" providerId="ADAL" clId="{334ECB8F-A9FD-4A8E-8CBA-B08145A4A2EA}" dt="2021-05-21T09:24:18.902" v="18" actId="947"/>
        <pc:sldMkLst>
          <pc:docMk/>
          <pc:sldMk cId="3916630131" sldId="431"/>
        </pc:sldMkLst>
        <pc:spChg chg="mod">
          <ac:chgData name="Elisabetta Tonin" userId="0d8d57c9-1c7e-470d-9f93-9305fd5888b6" providerId="ADAL" clId="{334ECB8F-A9FD-4A8E-8CBA-B08145A4A2EA}" dt="2021-05-21T09:24:18.902" v="18" actId="947"/>
          <ac:spMkLst>
            <pc:docMk/>
            <pc:sldMk cId="3916630131" sldId="431"/>
            <ac:spMk id="17" creationId="{00000000-0000-0000-0000-000000000000}"/>
          </ac:spMkLst>
        </pc:spChg>
      </pc:sldChg>
      <pc:sldChg chg="modSp mod">
        <pc:chgData name="Elisabetta Tonin" userId="0d8d57c9-1c7e-470d-9f93-9305fd5888b6" providerId="ADAL" clId="{334ECB8F-A9FD-4A8E-8CBA-B08145A4A2EA}" dt="2021-05-21T09:21:27.526" v="0" actId="20577"/>
        <pc:sldMkLst>
          <pc:docMk/>
          <pc:sldMk cId="2270588142" sldId="435"/>
        </pc:sldMkLst>
        <pc:spChg chg="mod">
          <ac:chgData name="Elisabetta Tonin" userId="0d8d57c9-1c7e-470d-9f93-9305fd5888b6" providerId="ADAL" clId="{334ECB8F-A9FD-4A8E-8CBA-B08145A4A2EA}" dt="2021-05-21T09:21:27.526" v="0" actId="20577"/>
          <ac:spMkLst>
            <pc:docMk/>
            <pc:sldMk cId="2270588142" sldId="435"/>
            <ac:spMk id="33" creationId="{00000000-0000-0000-0000-000000000000}"/>
          </ac:spMkLst>
        </pc:spChg>
      </pc:sldChg>
      <pc:sldChg chg="modSp mod">
        <pc:chgData name="Elisabetta Tonin" userId="0d8d57c9-1c7e-470d-9f93-9305fd5888b6" providerId="ADAL" clId="{334ECB8F-A9FD-4A8E-8CBA-B08145A4A2EA}" dt="2021-05-21T09:23:18.339" v="3" actId="1076"/>
        <pc:sldMkLst>
          <pc:docMk/>
          <pc:sldMk cId="1093397422" sldId="439"/>
        </pc:sldMkLst>
        <pc:spChg chg="mod">
          <ac:chgData name="Elisabetta Tonin" userId="0d8d57c9-1c7e-470d-9f93-9305fd5888b6" providerId="ADAL" clId="{334ECB8F-A9FD-4A8E-8CBA-B08145A4A2EA}" dt="2021-05-21T09:23:18.339" v="3" actId="1076"/>
          <ac:spMkLst>
            <pc:docMk/>
            <pc:sldMk cId="1093397422" sldId="439"/>
            <ac:spMk id="30" creationId="{00000000-0000-0000-0000-000000000000}"/>
          </ac:spMkLst>
        </pc:spChg>
      </pc:sldChg>
      <pc:sldChg chg="modSp mod">
        <pc:chgData name="Elisabetta Tonin" userId="0d8d57c9-1c7e-470d-9f93-9305fd5888b6" providerId="ADAL" clId="{334ECB8F-A9FD-4A8E-8CBA-B08145A4A2EA}" dt="2021-05-27T09:22:26.304" v="28" actId="20577"/>
        <pc:sldMkLst>
          <pc:docMk/>
          <pc:sldMk cId="2229407850" sldId="440"/>
        </pc:sldMkLst>
        <pc:spChg chg="mod">
          <ac:chgData name="Elisabetta Tonin" userId="0d8d57c9-1c7e-470d-9f93-9305fd5888b6" providerId="ADAL" clId="{334ECB8F-A9FD-4A8E-8CBA-B08145A4A2EA}" dt="2021-05-27T09:22:26.304" v="28" actId="20577"/>
          <ac:spMkLst>
            <pc:docMk/>
            <pc:sldMk cId="2229407850" sldId="440"/>
            <ac:spMk id="30" creationId="{00000000-0000-0000-0000-000000000000}"/>
          </ac:spMkLst>
        </pc:spChg>
      </pc:sldChg>
      <pc:sldChg chg="modSp mod">
        <pc:chgData name="Elisabetta Tonin" userId="0d8d57c9-1c7e-470d-9f93-9305fd5888b6" providerId="ADAL" clId="{334ECB8F-A9FD-4A8E-8CBA-B08145A4A2EA}" dt="2021-05-21T09:21:55.071" v="1" actId="108"/>
        <pc:sldMkLst>
          <pc:docMk/>
          <pc:sldMk cId="3068844912" sldId="442"/>
        </pc:sldMkLst>
        <pc:spChg chg="mod">
          <ac:chgData name="Elisabetta Tonin" userId="0d8d57c9-1c7e-470d-9f93-9305fd5888b6" providerId="ADAL" clId="{334ECB8F-A9FD-4A8E-8CBA-B08145A4A2EA}" dt="2021-05-21T09:21:55.071" v="1" actId="108"/>
          <ac:spMkLst>
            <pc:docMk/>
            <pc:sldMk cId="3068844912" sldId="442"/>
            <ac:spMk id="30" creationId="{00000000-0000-0000-0000-000000000000}"/>
          </ac:spMkLst>
        </pc:spChg>
      </pc:sldChg>
      <pc:sldChg chg="modSp mod">
        <pc:chgData name="Elisabetta Tonin" userId="0d8d57c9-1c7e-470d-9f93-9305fd5888b6" providerId="ADAL" clId="{334ECB8F-A9FD-4A8E-8CBA-B08145A4A2EA}" dt="2021-05-27T09:22:09.669" v="20" actId="5793"/>
        <pc:sldMkLst>
          <pc:docMk/>
          <pc:sldMk cId="2052014057" sldId="443"/>
        </pc:sldMkLst>
        <pc:spChg chg="mod">
          <ac:chgData name="Elisabetta Tonin" userId="0d8d57c9-1c7e-470d-9f93-9305fd5888b6" providerId="ADAL" clId="{334ECB8F-A9FD-4A8E-8CBA-B08145A4A2EA}" dt="2021-05-27T09:22:09.669" v="20" actId="5793"/>
          <ac:spMkLst>
            <pc:docMk/>
            <pc:sldMk cId="2052014057" sldId="443"/>
            <ac:spMk id="30" creationId="{00000000-0000-0000-0000-000000000000}"/>
          </ac:spMkLst>
        </pc:spChg>
      </pc:sldChg>
      <pc:sldChg chg="delSp mod">
        <pc:chgData name="Elisabetta Tonin" userId="0d8d57c9-1c7e-470d-9f93-9305fd5888b6" providerId="ADAL" clId="{334ECB8F-A9FD-4A8E-8CBA-B08145A4A2EA}" dt="2021-05-21T09:22:13.190" v="2" actId="478"/>
        <pc:sldMkLst>
          <pc:docMk/>
          <pc:sldMk cId="3900033416" sldId="447"/>
        </pc:sldMkLst>
        <pc:picChg chg="del">
          <ac:chgData name="Elisabetta Tonin" userId="0d8d57c9-1c7e-470d-9f93-9305fd5888b6" providerId="ADAL" clId="{334ECB8F-A9FD-4A8E-8CBA-B08145A4A2EA}" dt="2021-05-21T09:22:13.190" v="2" actId="478"/>
          <ac:picMkLst>
            <pc:docMk/>
            <pc:sldMk cId="3900033416" sldId="447"/>
            <ac:picMk id="9" creationId="{6BB27A6F-FD52-4CB7-A87B-BC1A6E6921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3D36-2B53-1D46-9D17-B0C3478BB0D0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3EB7-C608-7A41-A816-FA8320FBED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32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8B4F4-0E37-45D0-A03B-BC6109B7B9E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AE0B-E3A9-415E-BF9D-35A66B2C4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3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8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10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33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4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57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18617" y="6548470"/>
            <a:ext cx="431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73A71-34C9-4C86-827C-9CA2371A4E4D}" type="slidenum">
              <a:rPr lang="it-IT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163638"/>
            <a:ext cx="8915400" cy="474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18616" y="6548444"/>
            <a:ext cx="431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EA22-8140-4E4C-9893-5D1BFE21AE93}" type="slidenum">
              <a:rPr lang="it-IT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021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06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 userDrawn="1"/>
        </p:nvCxnSpPr>
        <p:spPr>
          <a:xfrm>
            <a:off x="-12508" y="876331"/>
            <a:ext cx="10188106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0" y="6306334"/>
            <a:ext cx="10188106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 rot="5400000">
            <a:off x="-141053" y="2864069"/>
            <a:ext cx="10188106" cy="0"/>
          </a:xfrm>
          <a:prstGeom prst="line">
            <a:avLst/>
          </a:prstGeom>
          <a:ln w="9525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-177898" y="3429000"/>
            <a:ext cx="10188106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 userDrawn="1"/>
        </p:nvCxnSpPr>
        <p:spPr>
          <a:xfrm>
            <a:off x="540302" y="-701040"/>
            <a:ext cx="0" cy="8117840"/>
          </a:xfrm>
          <a:prstGeom prst="line">
            <a:avLst/>
          </a:prstGeom>
          <a:ln w="9525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30" y="464400"/>
            <a:ext cx="1533059" cy="550800"/>
          </a:xfrm>
          <a:prstGeom prst="rect">
            <a:avLst/>
          </a:prstGeom>
        </p:spPr>
      </p:pic>
      <p:cxnSp>
        <p:nvCxnSpPr>
          <p:cNvPr id="15" name="Connettore 1 14"/>
          <p:cNvCxnSpPr/>
          <p:nvPr userDrawn="1"/>
        </p:nvCxnSpPr>
        <p:spPr>
          <a:xfrm>
            <a:off x="9362235" y="-701040"/>
            <a:ext cx="0" cy="8117840"/>
          </a:xfrm>
          <a:prstGeom prst="line">
            <a:avLst/>
          </a:prstGeom>
          <a:ln w="9525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7365787" y="6206161"/>
            <a:ext cx="2106880" cy="4128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32AA115F-0B3F-5A45-A6BB-3DDC5C8A3607}" type="slidenum">
              <a:rPr lang="it-IT" sz="1200" smtClean="0">
                <a:solidFill>
                  <a:srgbClr val="009FDA"/>
                </a:solidFill>
                <a:latin typeface="Verdana"/>
                <a:cs typeface="Verdana"/>
              </a:rPr>
              <a:pPr algn="r"/>
              <a:t>‹#›</a:t>
            </a:fld>
            <a:endParaRPr lang="it-IT" sz="1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65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>
          <a:xfrm>
            <a:off x="7365787" y="6206161"/>
            <a:ext cx="2106880" cy="4128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32AA115F-0B3F-5A45-A6BB-3DDC5C8A3607}" type="slidenum">
              <a:rPr lang="it-IT" sz="1200" smtClean="0">
                <a:solidFill>
                  <a:srgbClr val="009FDA"/>
                </a:solidFill>
                <a:latin typeface="Verdana"/>
                <a:cs typeface="Verdana"/>
              </a:rPr>
              <a:pPr algn="r"/>
              <a:t>‹#›</a:t>
            </a:fld>
            <a:endParaRPr lang="it-IT" sz="1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30" y="464400"/>
            <a:ext cx="153305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68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 userDrawn="1"/>
        </p:nvCxnSpPr>
        <p:spPr>
          <a:xfrm>
            <a:off x="-12508" y="876331"/>
            <a:ext cx="10188106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 userDrawn="1"/>
        </p:nvSpPr>
        <p:spPr>
          <a:xfrm>
            <a:off x="456961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TITOLO </a:t>
            </a:r>
            <a:r>
              <a:rPr lang="it-IT" sz="2200" dirty="0">
                <a:solidFill>
                  <a:srgbClr val="0099CC"/>
                </a:solidFill>
                <a:latin typeface="Verdana"/>
                <a:cs typeface="Verdana"/>
              </a:rPr>
              <a:t>PRINCIPALE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6306334"/>
            <a:ext cx="10188106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 rot="5400000">
            <a:off x="-141053" y="2864069"/>
            <a:ext cx="10188106" cy="0"/>
          </a:xfrm>
          <a:prstGeom prst="line">
            <a:avLst/>
          </a:prstGeom>
          <a:ln w="9525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-177898" y="3429000"/>
            <a:ext cx="10188106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 userDrawn="1"/>
        </p:nvCxnSpPr>
        <p:spPr>
          <a:xfrm>
            <a:off x="540302" y="-701040"/>
            <a:ext cx="0" cy="8117840"/>
          </a:xfrm>
          <a:prstGeom prst="line">
            <a:avLst/>
          </a:prstGeom>
          <a:ln w="9525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 userDrawn="1"/>
        </p:nvSpPr>
        <p:spPr>
          <a:xfrm>
            <a:off x="456961" y="896673"/>
            <a:ext cx="666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TITOLO SECONDARIO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362235" y="-701040"/>
            <a:ext cx="0" cy="8117840"/>
          </a:xfrm>
          <a:prstGeom prst="line">
            <a:avLst/>
          </a:prstGeom>
          <a:ln w="9525" cmpd="sng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30" y="464400"/>
            <a:ext cx="153305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65787" y="6206161"/>
            <a:ext cx="2106880" cy="4128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32AA115F-0B3F-5A45-A6BB-3DDC5C8A3607}" type="slidenum">
              <a:rPr lang="it-IT" sz="1200" smtClean="0">
                <a:solidFill>
                  <a:srgbClr val="009FDA"/>
                </a:solidFill>
                <a:latin typeface="Verdana"/>
                <a:cs typeface="Verdana"/>
              </a:rPr>
              <a:pPr algn="r"/>
              <a:t>‹#›</a:t>
            </a:fld>
            <a:endParaRPr lang="it-IT" sz="1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234" y="464400"/>
            <a:ext cx="1533059" cy="550800"/>
          </a:xfrm>
          <a:prstGeom prst="rect">
            <a:avLst/>
          </a:prstGeom>
        </p:spPr>
      </p:pic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1443404" y="6578600"/>
            <a:ext cx="66513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1AEF0"/>
                </a:solidFill>
              </a:rPr>
              <a:t>This information was prepared by A2A and it is not to be relied on by any 3rd party without A2A’s prior written consent.</a:t>
            </a:r>
          </a:p>
        </p:txBody>
      </p:sp>
    </p:spTree>
    <p:extLst>
      <p:ext uri="{BB962C8B-B14F-4D97-AF65-F5344CB8AC3E}">
        <p14:creationId xmlns:p14="http://schemas.microsoft.com/office/powerpoint/2010/main" val="35628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laudia.mensi@a2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gif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gif"/><Relationship Id="rId28" Type="http://schemas.openxmlformats.org/officeDocument/2006/relationships/image" Target="../media/image1.emf"/><Relationship Id="rId10" Type="http://schemas.openxmlformats.org/officeDocument/2006/relationships/image" Target="../media/image19.gif"/><Relationship Id="rId19" Type="http://schemas.openxmlformats.org/officeDocument/2006/relationships/image" Target="../media/image28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gif"/><Relationship Id="rId27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ittà2aMappa-nuova-cmyk.jpg"/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11535" r="10538"/>
          <a:stretch/>
        </p:blipFill>
        <p:spPr>
          <a:xfrm>
            <a:off x="1" y="-1"/>
            <a:ext cx="9905999" cy="533164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4064000"/>
            <a:ext cx="9905999" cy="279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71" y="1323319"/>
            <a:ext cx="2685359" cy="9648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7959" y="4506892"/>
            <a:ext cx="857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9FDA"/>
                </a:solidFill>
                <a:latin typeface="Verdana"/>
                <a:cs typeface="Verdana"/>
              </a:rPr>
              <a:t>COMPLIANCE COUNTDOWN:</a:t>
            </a:r>
          </a:p>
          <a:p>
            <a:pPr algn="ctr"/>
            <a:r>
              <a:rPr lang="en-US" sz="2800" dirty="0">
                <a:solidFill>
                  <a:srgbClr val="009FDA"/>
                </a:solidFill>
                <a:latin typeface="Verdana"/>
                <a:cs typeface="Verdana"/>
              </a:rPr>
              <a:t>YOUR NEW SCIP DATABASE REQUIREMENTS</a:t>
            </a:r>
          </a:p>
        </p:txBody>
      </p:sp>
      <p:grpSp>
        <p:nvGrpSpPr>
          <p:cNvPr id="14" name="Group 42"/>
          <p:cNvGrpSpPr/>
          <p:nvPr/>
        </p:nvGrpSpPr>
        <p:grpSpPr>
          <a:xfrm flipV="1">
            <a:off x="2309960" y="5475909"/>
            <a:ext cx="5286077" cy="95255"/>
            <a:chOff x="32883" y="1823640"/>
            <a:chExt cx="18350296" cy="330672"/>
          </a:xfrm>
          <a:solidFill>
            <a:srgbClr val="009FDA"/>
          </a:solidFill>
        </p:grpSpPr>
        <p:sp>
          <p:nvSpPr>
            <p:cNvPr id="15" name="Shape 40"/>
            <p:cNvSpPr/>
            <p:nvPr/>
          </p:nvSpPr>
          <p:spPr>
            <a:xfrm flipV="1">
              <a:off x="32883" y="1989631"/>
              <a:ext cx="18350296" cy="3"/>
            </a:xfrm>
            <a:prstGeom prst="line">
              <a:avLst/>
            </a:prstGeom>
            <a:grpFill/>
            <a:ln w="9525" cap="flat">
              <a:solidFill>
                <a:srgbClr val="009FDA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latin typeface="Kontrapunkt Bob Light" panose="02000000000000000000" pitchFamily="50" charset="0"/>
              </a:endParaRPr>
            </a:p>
          </p:txBody>
        </p:sp>
        <p:sp>
          <p:nvSpPr>
            <p:cNvPr id="16" name="Shape 41"/>
            <p:cNvSpPr/>
            <p:nvPr/>
          </p:nvSpPr>
          <p:spPr>
            <a:xfrm>
              <a:off x="9082856" y="1823640"/>
              <a:ext cx="286373" cy="33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9FDA"/>
            </a:solidFill>
            <a:ln w="12700" cap="flat">
              <a:solidFill>
                <a:srgbClr val="009FDA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400">
                <a:latin typeface="Kontrapunkt Bob Light" panose="02000000000000000000" pitchFamily="50" charset="0"/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667959" y="6090092"/>
            <a:ext cx="8570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474747"/>
                </a:solidFill>
                <a:latin typeface="Verdana"/>
                <a:cs typeface="Verdana"/>
              </a:rPr>
              <a:t>1</a:t>
            </a:r>
            <a:r>
              <a:rPr lang="it-IT" sz="1600" baseline="30000" dirty="0">
                <a:solidFill>
                  <a:srgbClr val="474747"/>
                </a:solidFill>
                <a:latin typeface="Verdana"/>
                <a:cs typeface="Verdana"/>
              </a:rPr>
              <a:t>st</a:t>
            </a:r>
            <a:r>
              <a:rPr lang="it-IT" sz="1600" dirty="0">
                <a:solidFill>
                  <a:srgbClr val="474747"/>
                </a:solidFill>
                <a:latin typeface="Verdana"/>
                <a:cs typeface="Verdana"/>
              </a:rPr>
              <a:t> June 2021</a:t>
            </a:r>
          </a:p>
        </p:txBody>
      </p:sp>
    </p:spTree>
    <p:extLst>
      <p:ext uri="{BB962C8B-B14F-4D97-AF65-F5344CB8AC3E}">
        <p14:creationId xmlns:p14="http://schemas.microsoft.com/office/powerpoint/2010/main" val="391663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5" y="558542"/>
            <a:ext cx="7964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REMOVAL OF </a:t>
            </a:r>
            <a:r>
              <a:rPr lang="en-US" sz="2200" dirty="0">
                <a:solidFill>
                  <a:srgbClr val="009FDA"/>
                </a:solidFill>
                <a:latin typeface="Verdana"/>
                <a:cs typeface="Verdana"/>
              </a:rPr>
              <a:t>HAZARDOUS SUBSTANCES</a:t>
            </a:r>
            <a:endParaRPr lang="it-IT" sz="2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868037"/>
            <a:ext cx="834866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Today, waste treatment and recycling operators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both scientific and practical knowledge gained during day-to-day operations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remove waste fractions that contain hazardous or legacy substances. E.g.: 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95350" indent="-371475" algn="just">
              <a:buFont typeface="Wingdings" panose="05000000000000000000" pitchFamily="2" charset="2"/>
              <a:buChar char="§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Characterized plastic waste streams with phthalates (based on previous analyses) are separated from recyclable materials </a:t>
            </a:r>
          </a:p>
          <a:p>
            <a:pPr marL="895350" indent="-371475" algn="just">
              <a:buFont typeface="Wingdings" panose="05000000000000000000" pitchFamily="2" charset="2"/>
              <a:buChar char="§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95350" indent="-371475" algn="just">
              <a:buFont typeface="Wingdings" panose="05000000000000000000" pitchFamily="2" charset="2"/>
              <a:buChar char="§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ELV waste management: certain car models are known to contain persistent organic pollutants more likely than others and can be separated before dismantling and shredding 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Geometry, Mathematics, Volume, Surface, School, Learn">
            <a:extLst>
              <a:ext uri="{FF2B5EF4-FFF2-40B4-BE49-F238E27FC236}">
                <a16:creationId xmlns:a16="http://schemas.microsoft.com/office/drawing/2014/main" id="{D3BEF5B1-6063-4EE0-9ACD-D1597C6B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13" y="1311504"/>
            <a:ext cx="979028" cy="730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9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RISK FOR WORKERS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877987" y="3800457"/>
            <a:ext cx="8348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database aims at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the waste management industry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gathering information on SVHC in recyclable materials, as requested by the revised Waste Framework Directive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There’s a need to protect workers and therefore need for better information (scientific studies and not only database information)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Sign, Caution, Warning, Danger, Safety, Hazard, Risk">
            <a:extLst>
              <a:ext uri="{FF2B5EF4-FFF2-40B4-BE49-F238E27FC236}">
                <a16:creationId xmlns:a16="http://schemas.microsoft.com/office/drawing/2014/main" id="{22311D89-2EFE-4AF6-AC1E-4F640CFF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50" y="1252854"/>
            <a:ext cx="821099" cy="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03167" y="2404854"/>
            <a:ext cx="7899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for workers due to the presence of hazardous substances in waste streams coming from articles that are not already managed by existing OHS measures</a:t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0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974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9FDA"/>
                </a:solidFill>
                <a:latin typeface="Verdana"/>
                <a:cs typeface="Verdana"/>
              </a:rPr>
              <a:t>TESTING STANDARDS</a:t>
            </a:r>
            <a:endParaRPr lang="it-IT" sz="2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60388" y="3456341"/>
            <a:ext cx="86662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 facilities have knowledge on substances based on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 testing, information provided by the industry, case studies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etc.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 needs and frequency depend on the </a:t>
            </a:r>
            <a:r>
              <a:rPr lang="en-US" sz="16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stream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are targeted at streams to be known to contain or to likely contain SVHCs. It also depends on the intended application and the provisions/requirements from the downstream user (industry that is further processing the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recyclates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better information from the manufacturers, </a:t>
            </a:r>
            <a:r>
              <a:rPr lang="en-US" sz="16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testing can be targeted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efficiently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Test Tubes, Reagents, Chemistry, Experiment, Liquid">
            <a:extLst>
              <a:ext uri="{FF2B5EF4-FFF2-40B4-BE49-F238E27FC236}">
                <a16:creationId xmlns:a16="http://schemas.microsoft.com/office/drawing/2014/main" id="{C8A53701-0B16-40F1-958B-4DDCDDC0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22" y="1390919"/>
            <a:ext cx="685155" cy="5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119438" y="2829999"/>
            <a:ext cx="394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the moment all alternatives are used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19911" y="2410011"/>
            <a:ext cx="706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 of testing standards used and their frequency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7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5" y="558542"/>
            <a:ext cx="7238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9FDA"/>
                </a:solidFill>
                <a:latin typeface="Verdana"/>
                <a:cs typeface="Verdana"/>
              </a:rPr>
              <a:t>INFORMATION TO PROCESS WASTE STREAMS</a:t>
            </a:r>
            <a:endParaRPr lang="it-IT" sz="2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3131154"/>
            <a:ext cx="859133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moment, the waste management industry </a:t>
            </a:r>
            <a:r>
              <a:rPr lang="en-US" sz="12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 more/better information in a usable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form. Now, the information we have is limited and it costs a lot of time/money to get it. So, it is worth to improve the system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usability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information is a key issue to be addressed: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182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Article-based information vs. product category/waste stream-based information</a:t>
            </a:r>
          </a:p>
          <a:p>
            <a:pPr marL="63182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waste management industry mainly manages </a:t>
            </a:r>
            <a:r>
              <a:rPr lang="en-US" sz="16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not single articles (information on single articles would be too time and money consuming), but it’s not easy to define a waste stream</a:t>
            </a:r>
          </a:p>
          <a:p>
            <a:pPr marL="631825" indent="-371475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should be </a:t>
            </a:r>
            <a:r>
              <a:rPr lang="en-US" sz="16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articl</a:t>
            </a:r>
            <a:r>
              <a:rPr lang="en-US" sz="16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but then </a:t>
            </a:r>
            <a:r>
              <a:rPr lang="en-US" sz="16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aggregation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needed to be usable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199757" y="2363371"/>
            <a:ext cx="750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To Process / Recycle Our Waste Streams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Waste Management - 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67" y="1128467"/>
            <a:ext cx="1095866" cy="10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4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 ADDITIONAL INFORMATION NEEDED - 1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424143"/>
            <a:ext cx="83486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on waste that can be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decide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recycling is possible either directly or after decontamination</a:t>
            </a:r>
          </a:p>
          <a:p>
            <a:pPr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hazardous substances can be recycled, not every recycling needs a complete decontamination (e.g., batteries or waste oil) - there will always be substances requiring care in the further handling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recycling industries need to know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to search/look for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that </a:t>
            </a:r>
            <a:r>
              <a:rPr lang="en-US" dirty="0" err="1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recyclates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contain no SVHCs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submitted to restriction or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authorisation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Email, Newsletter, Marketing, Online, Communication">
            <a:extLst>
              <a:ext uri="{FF2B5EF4-FFF2-40B4-BE49-F238E27FC236}">
                <a16:creationId xmlns:a16="http://schemas.microsoft.com/office/drawing/2014/main" id="{66D33A6A-BDD1-4E82-AE7C-2DD9758BC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98"/>
          <a:stretch/>
        </p:blipFill>
        <p:spPr bwMode="auto">
          <a:xfrm>
            <a:off x="4421867" y="1199777"/>
            <a:ext cx="1062266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1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 ADDITIONAL INFORMATION NEEDED - 2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424143"/>
            <a:ext cx="8591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Knowing the content, recyclers can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separately specific waste streams or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sort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 elements that contain SVHCs before any further process, specifically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mechanical recycling</a:t>
            </a:r>
          </a:p>
          <a:p>
            <a:pPr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It's important to have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 about the concentration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especially regarding SVHCs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do not know which substances will be considered of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concern in 5-10 years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when those products become waste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Email, Newsletter, Marketing, Online, Communication">
            <a:extLst>
              <a:ext uri="{FF2B5EF4-FFF2-40B4-BE49-F238E27FC236}">
                <a16:creationId xmlns:a16="http://schemas.microsoft.com/office/drawing/2014/main" id="{66D33A6A-BDD1-4E82-AE7C-2DD9758BC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3" b="89796" l="5537" r="92020">
                        <a14:foregroundMark x1="43811" y1="46939" x2="62052" y2="39067"/>
                        <a14:foregroundMark x1="71987" y1="44898" x2="85016" y2="39067"/>
                        <a14:foregroundMark x1="61238" y1="52770" x2="59446" y2="53644"/>
                        <a14:foregroundMark x1="50489" y1="53644" x2="50489" y2="53644"/>
                        <a14:foregroundMark x1="52769" y1="64723" x2="52769" y2="64723"/>
                        <a14:foregroundMark x1="53420" y1="69971" x2="53420" y2="69971"/>
                        <a14:backgroundMark x1="12378" y1="29738" x2="52769" y2="30321"/>
                        <a14:backgroundMark x1="46091" y1="52770" x2="46091" y2="52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198"/>
          <a:stretch/>
        </p:blipFill>
        <p:spPr bwMode="auto">
          <a:xfrm>
            <a:off x="4421867" y="1199777"/>
            <a:ext cx="1062266" cy="8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3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7436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9FDA"/>
                </a:solidFill>
                <a:latin typeface="Verdana"/>
                <a:cs typeface="Verdana"/>
              </a:rPr>
              <a:t>QUESTIONS FROM WASTE MANAGEMENT SECTOR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56480" y="2252400"/>
            <a:ext cx="85930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provided by the SCIP database if we receive waste in bulks?</a:t>
            </a:r>
          </a:p>
          <a:p>
            <a:pPr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a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guidance/methodology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how to deal with specific waste streams containing legacy substances at the treatment phase (after the considered waste stream has been classified according to the current hazard-based approach, see remark below) . This could be based on a risk assessment and applied on a case-by-case basis 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question of the existing methodology for classifying HW based on hazardousness criteria </a:t>
            </a:r>
          </a:p>
          <a:p>
            <a:pPr algn="just"/>
            <a:endParaRPr lang="en-US" dirty="0">
              <a:solidFill>
                <a:srgbClr val="009F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management rules to be risk-based, HW classification to remain hazard-based</a:t>
            </a:r>
          </a:p>
          <a:p>
            <a:pPr algn="just"/>
            <a:endParaRPr lang="en-US" dirty="0">
              <a:solidFill>
                <a:srgbClr val="009F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rgbClr val="009F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rgbClr val="009F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rgbClr val="009F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rgbClr val="009FD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Question mark silhouette icon. Question mark icon with shadow on  transparent bac , #sponsored, #silhoue… | Question mark icon, Question mark,  This or that 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625" y1="33875" x2="55250" y2="48375"/>
                        <a14:foregroundMark x1="50250" y1="61125" x2="50250" y2="6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22" y="1064845"/>
            <a:ext cx="1308149" cy="130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4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OUR SUGGESTIONS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556118"/>
            <a:ext cx="83486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other tools exist that cover at least the same list of substances (e.g., IMDS for automotive industry), information should be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grouped in one place only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58775" algn="just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not be efficient to have multiple and possibly overlapping databases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concrete and simple information that can be easily aggregated, in order to be usable for waste managers,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producers in order to know what to search/look for.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Icon, Leader, Leadership, Lead, Boss, Business, Group">
            <a:extLst>
              <a:ext uri="{FF2B5EF4-FFF2-40B4-BE49-F238E27FC236}">
                <a16:creationId xmlns:a16="http://schemas.microsoft.com/office/drawing/2014/main" id="{460A5B9D-9997-460B-AB6D-16D4868E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257" y1="53218" x2="76485" y2="56436"/>
                        <a14:foregroundMark x1="21782" y1="43812" x2="74010" y2="42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16" y="1088533"/>
            <a:ext cx="1185883" cy="11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9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CONCLUSIONS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546692"/>
            <a:ext cx="85913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a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tree/methodology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treatment phase (after classification), for a risk-based guidance on waste management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waste streams and closed loops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asking for a derogation allowing to further recycle these Secondary Raw Materials (in closed loops), provided it entails a suitable degree of traceability</a:t>
            </a:r>
          </a:p>
          <a:p>
            <a:pPr algn="just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Broaden the scope of SCIP database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future by adding other substances of concern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Meeting, Relationship, Business, Conclusion, Contact">
            <a:extLst>
              <a:ext uri="{FF2B5EF4-FFF2-40B4-BE49-F238E27FC236}">
                <a16:creationId xmlns:a16="http://schemas.microsoft.com/office/drawing/2014/main" id="{32408652-BC44-4C78-821D-9E495EAF2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00" y="1122898"/>
            <a:ext cx="1033986" cy="10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8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560388" y="2103632"/>
            <a:ext cx="8591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</a:t>
            </a:r>
            <a:br>
              <a:rPr lang="en-US" sz="28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attention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99690" y="3644069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prstClr val="white"/>
                </a:solidFill>
                <a:latin typeface="Helvetica" pitchFamily="2" charset="0"/>
                <a:ea typeface="ＭＳ Ｐゴシック" charset="0"/>
                <a:cs typeface="Times New Roman" panose="02020603050405020304" pitchFamily="18" charset="0"/>
                <a:hlinkClick r:id="rId2"/>
              </a:rPr>
              <a:t>claudia.mensi@a2a.eu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94754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1981" y="547538"/>
            <a:ext cx="6767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9FDA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A2A GROUP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33148" y="4279001"/>
            <a:ext cx="3484493" cy="4458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GB" sz="1050" dirty="0">
                <a:solidFill>
                  <a:srgbClr val="004E6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A2A SHAREHOLDING STRUCTURE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8113610" y="1910470"/>
            <a:ext cx="957913" cy="393136"/>
          </a:xfrm>
          <a:prstGeom prst="rect">
            <a:avLst/>
          </a:prstGeom>
          <a:solidFill>
            <a:srgbClr val="DBB415"/>
          </a:solidFill>
          <a:ln w="19050">
            <a:noFill/>
          </a:ln>
        </p:spPr>
        <p:txBody>
          <a:bodyPr vert="horz" lIns="14540" tIns="0" rIns="14540" bIns="0" anchor="ctr"/>
          <a:lstStyle/>
          <a:p>
            <a:pPr algn="ctr" defTabSz="4059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GENERATION</a:t>
            </a:r>
            <a:endParaRPr lang="en-US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974699" y="1906175"/>
            <a:ext cx="940676" cy="397430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txBody>
          <a:bodyPr vert="horz" lIns="14540" tIns="0" rIns="14540" bIns="0" anchor="ctr"/>
          <a:lstStyle/>
          <a:p>
            <a:pPr algn="ctr" defTabSz="4059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endParaRPr lang="en-US" sz="1000" b="1" baseline="30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7"/>
          <p:cNvSpPr>
            <a:spLocks noChangeAspect="1" noChangeArrowheads="1"/>
          </p:cNvSpPr>
          <p:nvPr/>
        </p:nvSpPr>
        <p:spPr bwMode="auto">
          <a:xfrm>
            <a:off x="4953326" y="1906675"/>
            <a:ext cx="956664" cy="396930"/>
          </a:xfrm>
          <a:prstGeom prst="rect">
            <a:avLst/>
          </a:prstGeom>
          <a:solidFill>
            <a:srgbClr val="539027"/>
          </a:solidFill>
          <a:ln>
            <a:noFill/>
          </a:ln>
        </p:spPr>
        <p:txBody>
          <a:bodyPr vert="horz" lIns="14540" tIns="0" rIns="14540" bIns="0" anchor="ctr"/>
          <a:lstStyle/>
          <a:p>
            <a:pPr algn="ctr" defTabSz="405922" eaLnBrk="0" hangingPunct="0"/>
            <a:r>
              <a:rPr lang="en-US" sz="11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</a:t>
            </a:r>
          </a:p>
        </p:txBody>
      </p:sp>
      <p:sp>
        <p:nvSpPr>
          <p:cNvPr id="16" name="Rectangle 12"/>
          <p:cNvSpPr>
            <a:spLocks noChangeAspect="1" noChangeArrowheads="1"/>
          </p:cNvSpPr>
          <p:nvPr/>
        </p:nvSpPr>
        <p:spPr bwMode="auto">
          <a:xfrm>
            <a:off x="6979338" y="1909438"/>
            <a:ext cx="1069113" cy="39759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lIns="14540" tIns="0" rIns="14540" bIns="0" anchor="ctr"/>
          <a:lstStyle/>
          <a:p>
            <a:pPr algn="ctr" defTabSz="405922" eaLnBrk="0" hangingPunct="0"/>
            <a:r>
              <a:rPr lang="it-IT" sz="1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NETWORKS</a:t>
            </a:r>
            <a:endParaRPr lang="en-US" sz="1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magine 16" descr="ic_was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00" y="1535636"/>
            <a:ext cx="353890" cy="356571"/>
          </a:xfrm>
          <a:prstGeom prst="rect">
            <a:avLst/>
          </a:prstGeom>
        </p:spPr>
      </p:pic>
      <p:pic>
        <p:nvPicPr>
          <p:cNvPr id="18" name="Immagine 17" descr="ic_mark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50" y="1527024"/>
            <a:ext cx="346806" cy="348613"/>
          </a:xfrm>
          <a:prstGeom prst="rect">
            <a:avLst/>
          </a:prstGeom>
        </p:spPr>
      </p:pic>
      <p:pic>
        <p:nvPicPr>
          <p:cNvPr id="19" name="Immagine 18" descr="ic_networ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49" y="1535636"/>
            <a:ext cx="344726" cy="346522"/>
          </a:xfrm>
          <a:prstGeom prst="rect">
            <a:avLst/>
          </a:prstGeom>
        </p:spPr>
      </p:pic>
      <p:pic>
        <p:nvPicPr>
          <p:cNvPr id="20" name="Immagine 19" descr="ic_generation_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13" y="1535636"/>
            <a:ext cx="344726" cy="346522"/>
          </a:xfrm>
          <a:prstGeom prst="rect">
            <a:avLst/>
          </a:prstGeom>
        </p:spPr>
      </p:pic>
      <p:sp>
        <p:nvSpPr>
          <p:cNvPr id="21" name="Text Box 57"/>
          <p:cNvSpPr txBox="1">
            <a:spLocks noChangeArrowheads="1"/>
          </p:cNvSpPr>
          <p:nvPr/>
        </p:nvSpPr>
        <p:spPr bwMode="auto">
          <a:xfrm rot="10800000">
            <a:off x="8121510" y="2363160"/>
            <a:ext cx="957913" cy="297680"/>
          </a:xfrm>
          <a:prstGeom prst="rect">
            <a:avLst/>
          </a:prstGeom>
          <a:noFill/>
          <a:ln w="25400" algn="ctr">
            <a:solidFill>
              <a:srgbClr val="DBB415"/>
            </a:solidFill>
            <a:miter lim="800000"/>
            <a:headEnd/>
            <a:tailEnd/>
          </a:ln>
        </p:spPr>
        <p:txBody>
          <a:bodyPr rot="10800000" vert="horz" lIns="43200" tIns="43200" rIns="43200" bIns="43200" anchor="ctr"/>
          <a:lstStyle>
            <a:defPPr>
              <a:defRPr lang="it-IT"/>
            </a:defPPr>
            <a:lvl1pPr algn="ctr" eaLnBrk="0" hangingPunct="0">
              <a:defRPr sz="1100" b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 and greener energy</a:t>
            </a:r>
            <a:endParaRPr lang="en-US" sz="7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 rot="10800000">
            <a:off x="5976625" y="2364678"/>
            <a:ext cx="938750" cy="296162"/>
          </a:xfrm>
          <a:prstGeom prst="rect">
            <a:avLst/>
          </a:prstGeom>
          <a:noFill/>
          <a:ln w="25400">
            <a:solidFill>
              <a:srgbClr val="004E6C"/>
            </a:solidFill>
            <a:miter lim="800000"/>
            <a:headEnd/>
            <a:tailEnd/>
          </a:ln>
        </p:spPr>
        <p:txBody>
          <a:bodyPr rot="10800000" vert="horz" lIns="43200" tIns="43200" rIns="43200" bIns="43200" anchor="ctr"/>
          <a:lstStyle>
            <a:defPPr>
              <a:defRPr lang="it-IT"/>
            </a:defPPr>
            <a:lvl1pPr algn="ctr" eaLnBrk="0" hangingPunct="0">
              <a:defRPr sz="1100" b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solutions to involve customers</a:t>
            </a:r>
            <a:endParaRPr lang="en-US" sz="7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988436" y="2361589"/>
            <a:ext cx="1060016" cy="299251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anchor="ctr"/>
          <a:lstStyle>
            <a:lvl1pPr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Smarter and more reliable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959004" y="2364679"/>
            <a:ext cx="940827" cy="296662"/>
          </a:xfrm>
          <a:prstGeom prst="rect">
            <a:avLst/>
          </a:prstGeom>
          <a:noFill/>
          <a:ln w="25400" algn="ctr">
            <a:solidFill>
              <a:srgbClr val="5390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anchor="ctr"/>
          <a:lstStyle>
            <a:lvl1pPr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Value from end to beginning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953326" y="1161376"/>
            <a:ext cx="4190143" cy="387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GB" sz="1050" dirty="0">
                <a:solidFill>
                  <a:srgbClr val="004E6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INTEGRATED AND BALANCED BUSINESS MIX</a:t>
            </a:r>
            <a:endParaRPr lang="en-GB" sz="1050" baseline="30000" dirty="0">
              <a:solidFill>
                <a:srgbClr val="004E6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93031" y="1160427"/>
            <a:ext cx="3858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baseline="30000" dirty="0">
                <a:solidFill>
                  <a:srgbClr val="6F6F6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At December 31, 2020</a:t>
            </a:r>
            <a:endParaRPr lang="it-IT" sz="1200" i="1" baseline="30000" dirty="0">
              <a:solidFill>
                <a:srgbClr val="6F6F6F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grpSp>
        <p:nvGrpSpPr>
          <p:cNvPr id="58" name="Gruppo 57"/>
          <p:cNvGrpSpPr/>
          <p:nvPr/>
        </p:nvGrpSpPr>
        <p:grpSpPr>
          <a:xfrm>
            <a:off x="424269" y="4648029"/>
            <a:ext cx="3888190" cy="1833027"/>
            <a:chOff x="893005" y="4560708"/>
            <a:chExt cx="4075353" cy="1921262"/>
          </a:xfrm>
        </p:grpSpPr>
        <p:pic>
          <p:nvPicPr>
            <p:cNvPr id="56" name="Immagine 55"/>
            <p:cNvPicPr>
              <a:picLocks noChangeAspect="1"/>
            </p:cNvPicPr>
            <p:nvPr/>
          </p:nvPicPr>
          <p:blipFill rotWithShape="1">
            <a:blip r:embed="rId6"/>
            <a:srcRect l="1623" t="5160" r="3175" b="7263"/>
            <a:stretch/>
          </p:blipFill>
          <p:spPr>
            <a:xfrm>
              <a:off x="893005" y="4560708"/>
              <a:ext cx="3349892" cy="1921262"/>
            </a:xfrm>
            <a:prstGeom prst="rect">
              <a:avLst/>
            </a:prstGeom>
          </p:spPr>
        </p:pic>
        <p:sp>
          <p:nvSpPr>
            <p:cNvPr id="57" name="CasellaDiTesto 56"/>
            <p:cNvSpPr txBox="1"/>
            <p:nvPr/>
          </p:nvSpPr>
          <p:spPr>
            <a:xfrm>
              <a:off x="3230898" y="4867711"/>
              <a:ext cx="1737460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it-IT" sz="1000" dirty="0" err="1">
                  <a:solidFill>
                    <a:srgbClr val="595959"/>
                  </a:solidFill>
                  <a:latin typeface="Verdana"/>
                  <a:cs typeface="Verdana"/>
                </a:rPr>
                <a:t>Municipality</a:t>
              </a:r>
              <a:r>
                <a:rPr lang="it-IT" sz="1000" dirty="0">
                  <a:solidFill>
                    <a:srgbClr val="595959"/>
                  </a:solidFill>
                  <a:latin typeface="Verdana"/>
                  <a:cs typeface="Verdana"/>
                </a:rPr>
                <a:t> of Brescia</a:t>
              </a:r>
            </a:p>
            <a:p>
              <a:pPr>
                <a:spcAft>
                  <a:spcPts val="1200"/>
                </a:spcAft>
              </a:pPr>
              <a:r>
                <a:rPr lang="it-IT" sz="1000" dirty="0" err="1">
                  <a:solidFill>
                    <a:srgbClr val="595959"/>
                  </a:solidFill>
                  <a:latin typeface="Verdana"/>
                  <a:cs typeface="Verdana"/>
                </a:rPr>
                <a:t>Municipality</a:t>
              </a:r>
              <a:r>
                <a:rPr lang="it-IT" sz="1000" dirty="0">
                  <a:solidFill>
                    <a:srgbClr val="595959"/>
                  </a:solidFill>
                  <a:latin typeface="Verdana"/>
                  <a:cs typeface="Verdana"/>
                </a:rPr>
                <a:t> of Milan</a:t>
              </a:r>
            </a:p>
            <a:p>
              <a:pPr>
                <a:spcAft>
                  <a:spcPts val="1200"/>
                </a:spcAft>
              </a:pPr>
              <a:r>
                <a:rPr lang="it-IT" sz="1000" dirty="0" err="1">
                  <a:solidFill>
                    <a:srgbClr val="595959"/>
                  </a:solidFill>
                  <a:latin typeface="Verdana"/>
                  <a:cs typeface="Verdana"/>
                </a:rPr>
                <a:t>Treasury</a:t>
              </a:r>
              <a:r>
                <a:rPr lang="it-IT" sz="1000" dirty="0">
                  <a:solidFill>
                    <a:srgbClr val="595959"/>
                  </a:solidFill>
                  <a:latin typeface="Verdana"/>
                  <a:cs typeface="Verdana"/>
                </a:rPr>
                <a:t> Shares</a:t>
              </a:r>
            </a:p>
            <a:p>
              <a:pPr>
                <a:spcAft>
                  <a:spcPts val="1200"/>
                </a:spcAft>
              </a:pPr>
              <a:r>
                <a:rPr lang="it-IT" sz="1000" dirty="0">
                  <a:solidFill>
                    <a:srgbClr val="595959"/>
                  </a:solidFill>
                  <a:latin typeface="Verdana"/>
                  <a:cs typeface="Verdana"/>
                </a:rPr>
                <a:t>Market</a:t>
              </a:r>
            </a:p>
          </p:txBody>
        </p:sp>
      </p:grpSp>
      <p:grpSp>
        <p:nvGrpSpPr>
          <p:cNvPr id="64" name="Gruppo 63"/>
          <p:cNvGrpSpPr/>
          <p:nvPr/>
        </p:nvGrpSpPr>
        <p:grpSpPr>
          <a:xfrm>
            <a:off x="4458632" y="3134614"/>
            <a:ext cx="4932338" cy="3571500"/>
            <a:chOff x="4421919" y="1398034"/>
            <a:chExt cx="4932338" cy="3571500"/>
          </a:xfrm>
        </p:grpSpPr>
        <p:grpSp>
          <p:nvGrpSpPr>
            <p:cNvPr id="62" name="Gruppo 61"/>
            <p:cNvGrpSpPr/>
            <p:nvPr/>
          </p:nvGrpSpPr>
          <p:grpSpPr>
            <a:xfrm>
              <a:off x="4572706" y="1398034"/>
              <a:ext cx="4781551" cy="3571500"/>
              <a:chOff x="2949962" y="443317"/>
              <a:chExt cx="8605028" cy="6427383"/>
            </a:xfrm>
          </p:grpSpPr>
          <p:pic>
            <p:nvPicPr>
              <p:cNvPr id="60" name="Immagine 59"/>
              <p:cNvPicPr>
                <a:picLocks noChangeAspect="1"/>
              </p:cNvPicPr>
              <p:nvPr/>
            </p:nvPicPr>
            <p:blipFill rotWithShape="1">
              <a:blip r:embed="rId7"/>
              <a:srcRect l="14834" t="3247"/>
              <a:stretch/>
            </p:blipFill>
            <p:spPr>
              <a:xfrm>
                <a:off x="2949962" y="721475"/>
                <a:ext cx="4851012" cy="5603125"/>
              </a:xfrm>
              <a:prstGeom prst="rect">
                <a:avLst/>
              </a:prstGeom>
            </p:spPr>
          </p:pic>
          <p:pic>
            <p:nvPicPr>
              <p:cNvPr id="61" name="Immagine 60"/>
              <p:cNvPicPr>
                <a:picLocks noChangeAspect="1"/>
              </p:cNvPicPr>
              <p:nvPr/>
            </p:nvPicPr>
            <p:blipFill rotWithShape="1">
              <a:blip r:embed="rId8"/>
              <a:srcRect l="1279" t="6279" r="17217"/>
              <a:stretch/>
            </p:blipFill>
            <p:spPr>
              <a:xfrm>
                <a:off x="7806623" y="443317"/>
                <a:ext cx="3748367" cy="6427383"/>
              </a:xfrm>
              <a:prstGeom prst="rect">
                <a:avLst/>
              </a:prstGeom>
            </p:spPr>
          </p:pic>
        </p:grpSp>
        <p:sp>
          <p:nvSpPr>
            <p:cNvPr id="63" name="Ovale 62"/>
            <p:cNvSpPr/>
            <p:nvPr/>
          </p:nvSpPr>
          <p:spPr>
            <a:xfrm>
              <a:off x="4421919" y="1616684"/>
              <a:ext cx="1804695" cy="1804695"/>
            </a:xfrm>
            <a:prstGeom prst="ellipse">
              <a:avLst/>
            </a:prstGeom>
            <a:noFill/>
            <a:ln w="19050">
              <a:solidFill>
                <a:srgbClr val="009FD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4757057" y="2923542"/>
            <a:ext cx="4580655" cy="29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 defTabSz="871538" eaLnBrk="0" hangingPunct="0"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GB" sz="1050" dirty="0">
                <a:solidFill>
                  <a:srgbClr val="004E6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GEOGRAPHICAL AREAS OF ACTIVITY</a:t>
            </a:r>
            <a:endParaRPr lang="en-GB" sz="1050" baseline="30000" dirty="0">
              <a:solidFill>
                <a:srgbClr val="004E6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9"/>
          <a:srcRect r="79663"/>
          <a:stretch/>
        </p:blipFill>
        <p:spPr>
          <a:xfrm>
            <a:off x="310336" y="1239524"/>
            <a:ext cx="625824" cy="1441754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9"/>
          <a:srcRect l="51176" r="31682"/>
          <a:stretch/>
        </p:blipFill>
        <p:spPr>
          <a:xfrm>
            <a:off x="382691" y="2599399"/>
            <a:ext cx="535437" cy="1463554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964295" y="1347387"/>
            <a:ext cx="319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ADEE"/>
                </a:solidFill>
                <a:latin typeface="Verdana"/>
                <a:cs typeface="Verdana"/>
              </a:rPr>
              <a:t>6,862</a:t>
            </a:r>
            <a:r>
              <a:rPr lang="it-IT" sz="120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it-IT" sz="1200" dirty="0">
                <a:solidFill>
                  <a:srgbClr val="00ADEE"/>
                </a:solidFill>
                <a:latin typeface="Verdana"/>
                <a:cs typeface="Verdana"/>
              </a:rPr>
              <a:t>M€ </a:t>
            </a:r>
            <a:r>
              <a:rPr lang="it-IT" sz="1100" dirty="0">
                <a:solidFill>
                  <a:srgbClr val="595959"/>
                </a:solidFill>
                <a:latin typeface="Verdana"/>
                <a:cs typeface="Verdana"/>
              </a:rPr>
              <a:t>REVENUES</a:t>
            </a:r>
          </a:p>
          <a:p>
            <a:r>
              <a:rPr lang="it-IT" sz="1200" dirty="0">
                <a:solidFill>
                  <a:srgbClr val="00ADEE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988630" y="2027516"/>
            <a:ext cx="33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ADEE"/>
                </a:solidFill>
                <a:latin typeface="Verdana"/>
                <a:cs typeface="Verdana"/>
              </a:rPr>
              <a:t>364</a:t>
            </a:r>
            <a:r>
              <a:rPr lang="it-IT" sz="1200" dirty="0">
                <a:solidFill>
                  <a:srgbClr val="00ADEE"/>
                </a:solidFill>
                <a:latin typeface="Verdana"/>
                <a:cs typeface="Verdana"/>
              </a:rPr>
              <a:t>M€ </a:t>
            </a:r>
            <a:r>
              <a:rPr lang="it-IT" sz="1100" dirty="0">
                <a:solidFill>
                  <a:srgbClr val="595959"/>
                </a:solidFill>
                <a:latin typeface="Verdana"/>
                <a:cs typeface="Verdana"/>
              </a:rPr>
              <a:t>RESULT OF THE YEAR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938949" y="2732527"/>
            <a:ext cx="3644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ADEE"/>
                </a:solidFill>
                <a:latin typeface="Verdana"/>
                <a:cs typeface="Verdana"/>
              </a:rPr>
              <a:t>1,204</a:t>
            </a:r>
            <a:r>
              <a:rPr lang="it-IT" sz="1200" dirty="0">
                <a:solidFill>
                  <a:srgbClr val="00ADEE"/>
                </a:solidFill>
                <a:latin typeface="Verdana"/>
                <a:cs typeface="Verdana"/>
              </a:rPr>
              <a:t>M€</a:t>
            </a:r>
            <a:r>
              <a:rPr lang="it-IT" sz="1100" dirty="0">
                <a:solidFill>
                  <a:srgbClr val="595959"/>
                </a:solidFill>
                <a:latin typeface="Verdana"/>
                <a:cs typeface="Verdana"/>
              </a:rPr>
              <a:t> GROSS OPERATING INCOME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936160" y="3411929"/>
            <a:ext cx="365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ADEE"/>
                </a:solidFill>
                <a:latin typeface="Verdana"/>
                <a:cs typeface="Verdana"/>
              </a:rPr>
              <a:t>0,08</a:t>
            </a:r>
            <a:r>
              <a:rPr lang="it-IT" sz="1200" dirty="0">
                <a:solidFill>
                  <a:srgbClr val="00ADEE"/>
                </a:solidFill>
                <a:latin typeface="Verdana"/>
                <a:cs typeface="Verdana"/>
              </a:rPr>
              <a:t>€ per share </a:t>
            </a:r>
            <a:r>
              <a:rPr lang="it-IT" sz="1100" dirty="0">
                <a:solidFill>
                  <a:srgbClr val="595959"/>
                </a:solidFill>
                <a:latin typeface="Verdana"/>
                <a:cs typeface="Verdana"/>
              </a:rPr>
              <a:t>DIVIDENDS</a:t>
            </a:r>
          </a:p>
        </p:txBody>
      </p:sp>
    </p:spTree>
    <p:extLst>
      <p:ext uri="{BB962C8B-B14F-4D97-AF65-F5344CB8AC3E}">
        <p14:creationId xmlns:p14="http://schemas.microsoft.com/office/powerpoint/2010/main" val="173528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Black Arrow Icon White Background Flat Style Arrow Icon Your ...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2" b="10179"/>
          <a:stretch/>
        </p:blipFill>
        <p:spPr bwMode="auto">
          <a:xfrm rot="7778211">
            <a:off x="4663079" y="1882575"/>
            <a:ext cx="508669" cy="10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e 19"/>
          <p:cNvSpPr/>
          <p:nvPr/>
        </p:nvSpPr>
        <p:spPr>
          <a:xfrm>
            <a:off x="1659582" y="2738465"/>
            <a:ext cx="936000" cy="93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3AA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87438" y="542446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WASTE BUSINESS UNIT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79" y="1012055"/>
            <a:ext cx="1214046" cy="57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tangolo arrotondato 23"/>
          <p:cNvSpPr/>
          <p:nvPr/>
        </p:nvSpPr>
        <p:spPr>
          <a:xfrm>
            <a:off x="821235" y="3908639"/>
            <a:ext cx="2646941" cy="2787997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3641420" y="3919352"/>
            <a:ext cx="2646941" cy="279852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6461605" y="3909925"/>
            <a:ext cx="2646941" cy="279852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7" name="Parentesi quadra aperta 26"/>
          <p:cNvSpPr/>
          <p:nvPr/>
        </p:nvSpPr>
        <p:spPr>
          <a:xfrm rot="5400000" flipV="1">
            <a:off x="4919590" y="-2301155"/>
            <a:ext cx="72000" cy="7956000"/>
          </a:xfrm>
          <a:prstGeom prst="leftBracket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60202" r="61121" b="6263"/>
          <a:stretch/>
        </p:blipFill>
        <p:spPr>
          <a:xfrm>
            <a:off x="1926632" y="2781319"/>
            <a:ext cx="436143" cy="646427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487438" y="3639543"/>
            <a:ext cx="31422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43A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treatment and </a:t>
            </a:r>
            <a:r>
              <a:rPr lang="it-IT" sz="1100" b="1" dirty="0" err="1">
                <a:solidFill>
                  <a:srgbClr val="43A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recovery</a:t>
            </a:r>
            <a:r>
              <a:rPr lang="it-IT" sz="1100" b="1" dirty="0">
                <a:solidFill>
                  <a:srgbClr val="43A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43A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Plants</a:t>
            </a:r>
            <a:endParaRPr lang="it-IT" sz="1100" b="1" dirty="0">
              <a:solidFill>
                <a:srgbClr val="43AA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4465789" y="2741470"/>
            <a:ext cx="936000" cy="93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3AA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4148157" y="3668437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43A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MSW Collection </a:t>
            </a:r>
          </a:p>
        </p:txBody>
      </p:sp>
      <p:sp>
        <p:nvSpPr>
          <p:cNvPr id="38" name="Ovale 37"/>
          <p:cNvSpPr/>
          <p:nvPr/>
        </p:nvSpPr>
        <p:spPr>
          <a:xfrm>
            <a:off x="7317074" y="2730046"/>
            <a:ext cx="936000" cy="93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3AA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7271996" y="3646357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err="1">
                <a:solidFill>
                  <a:srgbClr val="43AA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Subsidiaries</a:t>
            </a:r>
            <a:endParaRPr lang="it-IT" sz="1050" b="1" dirty="0">
              <a:solidFill>
                <a:srgbClr val="43AA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6" t="41347" r="2016" b="43137"/>
          <a:stretch/>
        </p:blipFill>
        <p:spPr>
          <a:xfrm>
            <a:off x="4606384" y="2993134"/>
            <a:ext cx="662312" cy="398139"/>
          </a:xfrm>
          <a:prstGeom prst="rect">
            <a:avLst/>
          </a:prstGeom>
        </p:spPr>
      </p:pic>
      <p:pic>
        <p:nvPicPr>
          <p:cNvPr id="45" name="Picture 10" descr="Icona industria con 1.000 grigio imprese mediche e pittogrammi vettore blu. stile di disegno è simboli bicolore piatti, sfondo bianco. Archivio Fotografico - 63292285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1" r="42049"/>
          <a:stretch/>
        </p:blipFill>
        <p:spPr bwMode="auto">
          <a:xfrm>
            <a:off x="7389738" y="2859930"/>
            <a:ext cx="744370" cy="7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42" y="4108018"/>
            <a:ext cx="1213745" cy="446698"/>
          </a:xfrm>
          <a:prstGeom prst="rect">
            <a:avLst/>
          </a:prstGeom>
        </p:spPr>
      </p:pic>
      <p:pic>
        <p:nvPicPr>
          <p:cNvPr id="47" name="Picture 2" descr="http://www.lomellinaenergia.it/images/lomellinaenergia/LogoLomellinaEnerg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29" y="4094696"/>
            <a:ext cx="788134" cy="4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667" y="4065269"/>
            <a:ext cx="1486100" cy="811918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65" y="4915909"/>
            <a:ext cx="1309365" cy="56899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28" y="6051681"/>
            <a:ext cx="1169470" cy="362225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2798" y="6051681"/>
            <a:ext cx="462888" cy="460831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2160" y="6135673"/>
            <a:ext cx="1065283" cy="388553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18" y="4919813"/>
            <a:ext cx="912401" cy="213501"/>
          </a:xfrm>
          <a:prstGeom prst="rect">
            <a:avLst/>
          </a:prstGeom>
        </p:spPr>
      </p:pic>
      <p:pic>
        <p:nvPicPr>
          <p:cNvPr id="55" name="Picture 2" descr="Risultati immagini per acsm agam 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21" y="5208622"/>
            <a:ext cx="1114376" cy="4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www.acsmagamambiente.it/documents/39826/0/logoambiente.png/b8e6fe9f-b6ac-7827-85dd-7b3ec5929b0a?t=153052590670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08" y="5600049"/>
            <a:ext cx="907147" cy="2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02255" y="4385844"/>
            <a:ext cx="1163975" cy="547528"/>
          </a:xfrm>
          <a:prstGeom prst="rect">
            <a:avLst/>
          </a:prstGeom>
        </p:spPr>
      </p:pic>
      <p:pic>
        <p:nvPicPr>
          <p:cNvPr id="58" name="Picture 12" descr="https://www.lgh.it/wp-content/uploads/2019/07/lo1395-2-uai-258x189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69" y="3906008"/>
            <a:ext cx="875018" cy="6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ttore 2 58"/>
          <p:cNvCxnSpPr/>
          <p:nvPr/>
        </p:nvCxnSpPr>
        <p:spPr>
          <a:xfrm>
            <a:off x="7190463" y="4211327"/>
            <a:ext cx="757843" cy="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7199053" y="4211327"/>
            <a:ext cx="0" cy="1318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>
            <a:off x="7236194" y="5065183"/>
            <a:ext cx="757843" cy="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7236194" y="4933372"/>
            <a:ext cx="0" cy="1318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>
            <a:off x="7326775" y="5731860"/>
            <a:ext cx="757843" cy="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7326775" y="5600049"/>
            <a:ext cx="0" cy="1318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rot="5400000">
            <a:off x="4790136" y="5700900"/>
            <a:ext cx="432000" cy="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Immagine 6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6" y="4923319"/>
            <a:ext cx="974256" cy="423368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55" y="5674629"/>
            <a:ext cx="1338467" cy="268222"/>
          </a:xfrm>
          <a:prstGeom prst="rect">
            <a:avLst/>
          </a:prstGeom>
        </p:spPr>
      </p:pic>
      <p:pic>
        <p:nvPicPr>
          <p:cNvPr id="71" name="Immagine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72" y="6135673"/>
            <a:ext cx="900093" cy="391140"/>
          </a:xfrm>
          <a:prstGeom prst="rect">
            <a:avLst/>
          </a:prstGeom>
        </p:spPr>
      </p:pic>
      <p:pic>
        <p:nvPicPr>
          <p:cNvPr id="72" name="Immagine 7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1" y="5665954"/>
            <a:ext cx="936990" cy="407174"/>
          </a:xfrm>
          <a:prstGeom prst="rect">
            <a:avLst/>
          </a:prstGeom>
        </p:spPr>
      </p:pic>
      <p:pic>
        <p:nvPicPr>
          <p:cNvPr id="73" name="Immagine 7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58" y="5028348"/>
            <a:ext cx="829695" cy="360548"/>
          </a:xfrm>
          <a:prstGeom prst="rect">
            <a:avLst/>
          </a:prstGeom>
        </p:spPr>
      </p:pic>
      <p:pic>
        <p:nvPicPr>
          <p:cNvPr id="74" name="Immagine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40335" y="6281484"/>
            <a:ext cx="987247" cy="319049"/>
          </a:xfrm>
          <a:prstGeom prst="rect">
            <a:avLst/>
          </a:prstGeom>
        </p:spPr>
      </p:pic>
      <p:pic>
        <p:nvPicPr>
          <p:cNvPr id="75" name="Picture 6" descr="Black Arrow Icon White Background Flat Style Arrow Icon Your ..."/>
          <p:cNvPicPr>
            <a:picLocks noChangeAspect="1" noChangeArrowheads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0768">
            <a:off x="2417717" y="1554471"/>
            <a:ext cx="1755443" cy="13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Black Arrow Icon White Background Flat Style Arrow Icon Your ...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3313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9232" flipH="1">
            <a:off x="5756620" y="1517444"/>
            <a:ext cx="1755443" cy="13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ttangolo 77"/>
          <p:cNvSpPr/>
          <p:nvPr/>
        </p:nvSpPr>
        <p:spPr>
          <a:xfrm>
            <a:off x="4817054" y="2105782"/>
            <a:ext cx="317521" cy="1414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79" name="Immagine 7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43" y="1721664"/>
            <a:ext cx="1378878" cy="5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0" y="1156852"/>
            <a:ext cx="2916324" cy="537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Ovale 48"/>
          <p:cNvSpPr/>
          <p:nvPr/>
        </p:nvSpPr>
        <p:spPr>
          <a:xfrm>
            <a:off x="1330293" y="3974654"/>
            <a:ext cx="669304" cy="509706"/>
          </a:xfrm>
          <a:prstGeom prst="ellipse">
            <a:avLst/>
          </a:prstGeom>
          <a:solidFill>
            <a:srgbClr val="AFCA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046327" y="2016876"/>
            <a:ext cx="747024" cy="516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1801251" y="2511062"/>
            <a:ext cx="1075389" cy="5656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2133706" y="3649148"/>
            <a:ext cx="1080104" cy="764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1607556" y="5415693"/>
            <a:ext cx="671609" cy="282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1838959" y="5715257"/>
            <a:ext cx="671609" cy="787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2365458" y="5989634"/>
            <a:ext cx="848352" cy="513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6" name="Parallelogramma 55"/>
          <p:cNvSpPr/>
          <p:nvPr/>
        </p:nvSpPr>
        <p:spPr>
          <a:xfrm rot="21309113" flipH="1">
            <a:off x="2901999" y="5900076"/>
            <a:ext cx="435279" cy="618529"/>
          </a:xfrm>
          <a:prstGeom prst="parallelogram">
            <a:avLst/>
          </a:prstGeom>
          <a:solidFill>
            <a:srgbClr val="EDF2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2303469" y="2103874"/>
            <a:ext cx="747024" cy="516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1405230" y="1083395"/>
            <a:ext cx="1146916" cy="289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261191" y="1115104"/>
            <a:ext cx="1146916" cy="285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0" name="Rettangolo 59"/>
          <p:cNvSpPr/>
          <p:nvPr/>
        </p:nvSpPr>
        <p:spPr>
          <a:xfrm rot="18547028">
            <a:off x="2248402" y="1099400"/>
            <a:ext cx="479040" cy="289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 rot="17406897">
            <a:off x="2194008" y="1098167"/>
            <a:ext cx="479040" cy="289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 rot="20012711">
            <a:off x="2461767" y="949205"/>
            <a:ext cx="479040" cy="289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 rot="1082490">
            <a:off x="2909650" y="957589"/>
            <a:ext cx="479040" cy="289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 rot="5094846">
            <a:off x="3180318" y="1124949"/>
            <a:ext cx="479040" cy="289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 rot="3332842">
            <a:off x="3082955" y="1082447"/>
            <a:ext cx="479040" cy="289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6" name="Ovale 65"/>
          <p:cNvSpPr/>
          <p:nvPr/>
        </p:nvSpPr>
        <p:spPr>
          <a:xfrm>
            <a:off x="2477869" y="5095982"/>
            <a:ext cx="669304" cy="586884"/>
          </a:xfrm>
          <a:prstGeom prst="ellipse">
            <a:avLst/>
          </a:prstGeom>
          <a:solidFill>
            <a:srgbClr val="AFCA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67" name="Picture 4" descr="Solar Panel Save Money: immagini, foto stock e grafica vettoriale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11133" r="14919" b="19689"/>
          <a:stretch/>
        </p:blipFill>
        <p:spPr bwMode="auto">
          <a:xfrm>
            <a:off x="2586549" y="5147221"/>
            <a:ext cx="451943" cy="4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e 67"/>
          <p:cNvSpPr/>
          <p:nvPr/>
        </p:nvSpPr>
        <p:spPr>
          <a:xfrm>
            <a:off x="1035038" y="2495221"/>
            <a:ext cx="669304" cy="509706"/>
          </a:xfrm>
          <a:prstGeom prst="ellipse">
            <a:avLst/>
          </a:prstGeom>
          <a:solidFill>
            <a:srgbClr val="AFCA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69" name="Picture 6" descr="Bidoni della spazzatura con il simbolo del riciclaggio per i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19322" r="74746" b="25050"/>
          <a:stretch/>
        </p:blipFill>
        <p:spPr bwMode="auto">
          <a:xfrm>
            <a:off x="1043600" y="2520598"/>
            <a:ext cx="323651" cy="3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Bidoni della spazzatura con il simbolo del riciclaggio per i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19322" r="52070" b="18745"/>
          <a:stretch/>
        </p:blipFill>
        <p:spPr bwMode="auto">
          <a:xfrm>
            <a:off x="1309386" y="2519773"/>
            <a:ext cx="345120" cy="4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Ovale 70"/>
          <p:cNvSpPr/>
          <p:nvPr/>
        </p:nvSpPr>
        <p:spPr>
          <a:xfrm>
            <a:off x="2571424" y="1378717"/>
            <a:ext cx="669304" cy="509706"/>
          </a:xfrm>
          <a:prstGeom prst="ellipse">
            <a:avLst/>
          </a:prstGeom>
          <a:solidFill>
            <a:srgbClr val="AFCA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2715702" y="1464148"/>
            <a:ext cx="122825" cy="1694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73" name="Immagine 7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45" y="1369997"/>
            <a:ext cx="224164" cy="451707"/>
          </a:xfrm>
          <a:prstGeom prst="rect">
            <a:avLst/>
          </a:prstGeom>
        </p:spPr>
      </p:pic>
      <p:sp>
        <p:nvSpPr>
          <p:cNvPr id="74" name="Rettangolo 73"/>
          <p:cNvSpPr/>
          <p:nvPr/>
        </p:nvSpPr>
        <p:spPr>
          <a:xfrm>
            <a:off x="2956758" y="1456646"/>
            <a:ext cx="122825" cy="1694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75" name="Immagine 7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0" y="1357207"/>
            <a:ext cx="192503" cy="456303"/>
          </a:xfrm>
          <a:prstGeom prst="rect">
            <a:avLst/>
          </a:prstGeom>
        </p:spPr>
      </p:pic>
      <p:sp>
        <p:nvSpPr>
          <p:cNvPr id="76" name="Rettangolo arrotondato 26"/>
          <p:cNvSpPr>
            <a:spLocks noChangeArrowheads="1"/>
          </p:cNvSpPr>
          <p:nvPr/>
        </p:nvSpPr>
        <p:spPr bwMode="auto">
          <a:xfrm>
            <a:off x="6607034" y="2245834"/>
            <a:ext cx="2736000" cy="36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noFill/>
            <a:round/>
            <a:headEnd/>
            <a:tailEnd/>
          </a:ln>
        </p:spPr>
        <p:txBody>
          <a:bodyPr wrap="none" lIns="46800" r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WtE</a:t>
            </a: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ttangolo arrotondato 26"/>
          <p:cNvSpPr>
            <a:spLocks noChangeArrowheads="1"/>
          </p:cNvSpPr>
          <p:nvPr/>
        </p:nvSpPr>
        <p:spPr bwMode="auto">
          <a:xfrm>
            <a:off x="6607034" y="1797415"/>
            <a:ext cx="2736000" cy="36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noFill/>
            <a:round/>
            <a:headEnd/>
            <a:tailEnd/>
          </a:ln>
        </p:spPr>
        <p:txBody>
          <a:bodyPr wrap="none" lIns="46800" r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Recovery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Plants</a:t>
            </a: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ttangolo arrotondato 26"/>
          <p:cNvSpPr>
            <a:spLocks noChangeArrowheads="1"/>
          </p:cNvSpPr>
          <p:nvPr/>
        </p:nvSpPr>
        <p:spPr bwMode="auto">
          <a:xfrm>
            <a:off x="6601808" y="4029069"/>
            <a:ext cx="2736000" cy="36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noFill/>
            <a:round/>
            <a:headEnd/>
            <a:tailEnd/>
          </a:ln>
        </p:spPr>
        <p:txBody>
          <a:bodyPr wrap="none" lIns="46800" r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landfills</a:t>
            </a: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ttangolo arrotondato 26"/>
          <p:cNvSpPr>
            <a:spLocks noChangeArrowheads="1"/>
          </p:cNvSpPr>
          <p:nvPr/>
        </p:nvSpPr>
        <p:spPr bwMode="auto">
          <a:xfrm>
            <a:off x="6607034" y="2701621"/>
            <a:ext cx="2736000" cy="36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noFill/>
            <a:round/>
            <a:headEnd/>
            <a:tailEnd/>
          </a:ln>
        </p:spPr>
        <p:txBody>
          <a:bodyPr wrap="none" lIns="46800" r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MBT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Plants</a:t>
            </a: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ttangolo arrotondato 26"/>
          <p:cNvSpPr>
            <a:spLocks noChangeArrowheads="1"/>
          </p:cNvSpPr>
          <p:nvPr/>
        </p:nvSpPr>
        <p:spPr bwMode="auto">
          <a:xfrm>
            <a:off x="6606078" y="3145939"/>
            <a:ext cx="2736000" cy="36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noFill/>
            <a:round/>
            <a:headEnd/>
            <a:tailEnd/>
          </a:ln>
        </p:spPr>
        <p:txBody>
          <a:bodyPr wrap="none" lIns="46800" r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multifunctional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platforms</a:t>
            </a: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ttangolo arrotondato 26"/>
          <p:cNvSpPr>
            <a:spLocks noChangeArrowheads="1"/>
          </p:cNvSpPr>
          <p:nvPr/>
        </p:nvSpPr>
        <p:spPr bwMode="auto">
          <a:xfrm>
            <a:off x="6606078" y="3582530"/>
            <a:ext cx="2736000" cy="36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noFill/>
            <a:round/>
            <a:headEnd/>
            <a:tailEnd/>
          </a:ln>
        </p:spPr>
        <p:txBody>
          <a:bodyPr wrap="none" lIns="46800" r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organic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waste</a:t>
            </a:r>
            <a:r>
              <a:rPr lang="it-IT" sz="11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treatment </a:t>
            </a:r>
            <a:r>
              <a:rPr lang="it-IT" sz="11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plants</a:t>
            </a: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CasellaDiTesto 11"/>
          <p:cNvSpPr txBox="1">
            <a:spLocks noChangeArrowheads="1"/>
          </p:cNvSpPr>
          <p:nvPr/>
        </p:nvSpPr>
        <p:spPr bwMode="auto">
          <a:xfrm>
            <a:off x="4180807" y="1168079"/>
            <a:ext cx="5161271" cy="409078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none" lIns="46800" rIns="46800" anchor="ctr"/>
          <a:lstStyle>
            <a:defPPr>
              <a:defRPr lang="it-IT"/>
            </a:defPPr>
            <a:lvl1pPr fontAlgn="base">
              <a:spcBef>
                <a:spcPct val="20000"/>
              </a:spcBef>
              <a:spcAft>
                <a:spcPct val="0"/>
              </a:spcAft>
              <a:defRPr sz="11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Rettangolo 128"/>
          <p:cNvSpPr/>
          <p:nvPr/>
        </p:nvSpPr>
        <p:spPr>
          <a:xfrm>
            <a:off x="3046327" y="2016876"/>
            <a:ext cx="747024" cy="516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0" name="CasellaDiTesto 129"/>
          <p:cNvSpPr txBox="1"/>
          <p:nvPr/>
        </p:nvSpPr>
        <p:spPr>
          <a:xfrm>
            <a:off x="1461857" y="1080851"/>
            <a:ext cx="1373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5,900</a:t>
            </a:r>
          </a:p>
          <a:p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</a:t>
            </a:r>
            <a:endParaRPr lang="it-IT" sz="1100" b="1" dirty="0">
              <a:solidFill>
                <a:srgbClr val="AFCA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" name="Rettangolo 130"/>
          <p:cNvSpPr/>
          <p:nvPr/>
        </p:nvSpPr>
        <p:spPr>
          <a:xfrm>
            <a:off x="1801251" y="2511062"/>
            <a:ext cx="1075389" cy="5656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2" name="Rettangolo 131"/>
          <p:cNvSpPr/>
          <p:nvPr/>
        </p:nvSpPr>
        <p:spPr>
          <a:xfrm>
            <a:off x="2133706" y="3649148"/>
            <a:ext cx="1080104" cy="764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3" name="Rettangolo 132"/>
          <p:cNvSpPr/>
          <p:nvPr/>
        </p:nvSpPr>
        <p:spPr>
          <a:xfrm>
            <a:off x="1607556" y="5415693"/>
            <a:ext cx="671609" cy="282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4" name="Rettangolo 133"/>
          <p:cNvSpPr/>
          <p:nvPr/>
        </p:nvSpPr>
        <p:spPr>
          <a:xfrm>
            <a:off x="1838959" y="5715257"/>
            <a:ext cx="671609" cy="787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5" name="Rettangolo 134"/>
          <p:cNvSpPr/>
          <p:nvPr/>
        </p:nvSpPr>
        <p:spPr>
          <a:xfrm>
            <a:off x="2365458" y="5989634"/>
            <a:ext cx="848352" cy="513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6" name="CasellaDiTesto 135"/>
          <p:cNvSpPr txBox="1"/>
          <p:nvPr/>
        </p:nvSpPr>
        <p:spPr>
          <a:xfrm>
            <a:off x="1811789" y="2342302"/>
            <a:ext cx="1980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lang="it-IT" sz="16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6.6 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 of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managed</a:t>
            </a:r>
            <a:endParaRPr lang="it-IT" sz="1100" b="1" dirty="0">
              <a:solidFill>
                <a:srgbClr val="AFCA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7" name="CasellaDiTesto 136"/>
          <p:cNvSpPr txBox="1"/>
          <p:nvPr/>
        </p:nvSpPr>
        <p:spPr>
          <a:xfrm>
            <a:off x="2122114" y="3552717"/>
            <a:ext cx="227815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1.8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billion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kWh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</a:t>
            </a:r>
            <a:endParaRPr lang="it-IT" sz="1100" b="1" dirty="0">
              <a:solidFill>
                <a:srgbClr val="AFCA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16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billion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kWh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thermal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</a:t>
            </a:r>
            <a:endParaRPr lang="it-IT" sz="1100" dirty="0">
              <a:solidFill>
                <a:srgbClr val="AFCA0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CasellaDiTesto 137"/>
          <p:cNvSpPr txBox="1"/>
          <p:nvPr/>
        </p:nvSpPr>
        <p:spPr>
          <a:xfrm>
            <a:off x="548366" y="5084098"/>
            <a:ext cx="1849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3.5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millions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 err="1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served</a:t>
            </a:r>
            <a:r>
              <a:rPr lang="it-IT" sz="1100" b="1" dirty="0">
                <a:solidFill>
                  <a:srgbClr val="AFCA0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39" name="Tabella 138"/>
          <p:cNvGraphicFramePr>
            <a:graphicFrameLocks noGrp="1"/>
          </p:cNvGraphicFramePr>
          <p:nvPr/>
        </p:nvGraphicFramePr>
        <p:xfrm>
          <a:off x="4692931" y="5034733"/>
          <a:ext cx="4644877" cy="10016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488"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Financial </a:t>
                      </a:r>
                      <a:r>
                        <a:rPr lang="it-IT" sz="1400" b="1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Highlights</a:t>
                      </a: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M€</a:t>
                      </a: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12"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Revenues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1,022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1,047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1,106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EBITDA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265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Rettangolo 140"/>
          <p:cNvSpPr/>
          <p:nvPr/>
        </p:nvSpPr>
        <p:spPr>
          <a:xfrm>
            <a:off x="4571242" y="1288236"/>
            <a:ext cx="47665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Italian market Leader in material and energy recovery through waste valorization </a:t>
            </a:r>
          </a:p>
        </p:txBody>
      </p:sp>
      <p:sp>
        <p:nvSpPr>
          <p:cNvPr id="142" name="CasellaDiTesto 141"/>
          <p:cNvSpPr txBox="1"/>
          <p:nvPr/>
        </p:nvSpPr>
        <p:spPr>
          <a:xfrm>
            <a:off x="467848" y="561945"/>
            <a:ext cx="8046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009FDA"/>
                </a:solidFill>
                <a:latin typeface="Verdana"/>
                <a:cs typeface="Verdana"/>
              </a:defRPr>
            </a:lvl1pPr>
          </a:lstStyle>
          <a:p>
            <a:r>
              <a:rPr lang="it-IT" dirty="0"/>
              <a:t>WASTE BUSINESS UNIT: KEY FIGURES</a:t>
            </a:r>
          </a:p>
        </p:txBody>
      </p:sp>
      <p:pic>
        <p:nvPicPr>
          <p:cNvPr id="143" name="Immagine 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511" y="1882884"/>
            <a:ext cx="1986427" cy="2385853"/>
          </a:xfrm>
          <a:prstGeom prst="rect">
            <a:avLst/>
          </a:prstGeom>
        </p:spPr>
      </p:pic>
      <p:sp>
        <p:nvSpPr>
          <p:cNvPr id="144" name="Parallelogramma 143"/>
          <p:cNvSpPr/>
          <p:nvPr/>
        </p:nvSpPr>
        <p:spPr>
          <a:xfrm rot="21309113" flipH="1">
            <a:off x="2912692" y="5900075"/>
            <a:ext cx="435279" cy="618529"/>
          </a:xfrm>
          <a:prstGeom prst="parallelogram">
            <a:avLst/>
          </a:prstGeom>
          <a:solidFill>
            <a:srgbClr val="EDF2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45" name="Picture 2" descr="Simbolo energia elettrica ecologica - Acquista questo vettoriale ...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65" y="3907130"/>
            <a:ext cx="644754" cy="6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7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CRITICAL ISSUES ON RECYCLING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424143"/>
            <a:ext cx="8348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Missing information related to which chemicals are found in the different waste streams, and how these can be treated in a safe and environmentally sound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manner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attention should be given to imported goods, especially through online sales, which represent a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Striking a balance between companies’ investments and tackling harmful chemicals in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Standardised methods to analyse different chemicals are not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ome | Sama Textile Recyc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64" y="1272143"/>
            <a:ext cx="885472" cy="8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3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9FDA"/>
                </a:solidFill>
                <a:latin typeface="Verdana"/>
                <a:cs typeface="Verdana"/>
              </a:rPr>
              <a:t>POSITION ON SCIP DATABASE</a:t>
            </a:r>
            <a:endParaRPr lang="it-IT" sz="2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File:Information green.svg - Wikiqu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00" y="1231500"/>
            <a:ext cx="889799" cy="8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8BC5A99-04DA-4F2E-89EC-A8D8C0AF85CC}"/>
              </a:ext>
            </a:extLst>
          </p:cNvPr>
          <p:cNvSpPr txBox="1">
            <a:spLocks/>
          </p:cNvSpPr>
          <p:nvPr/>
        </p:nvSpPr>
        <p:spPr>
          <a:xfrm>
            <a:off x="1091016" y="2436833"/>
            <a:ext cx="7314611" cy="9286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88"/>
              </a:spcAft>
              <a:buFont typeface="Arial"/>
              <a:buNone/>
              <a:defRPr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There is currently an information deficit</a:t>
            </a:r>
          </a:p>
          <a:p>
            <a:pPr marL="0" indent="0" algn="ctr">
              <a:spcAft>
                <a:spcPts val="488"/>
              </a:spcAft>
              <a:buFont typeface="Arial"/>
              <a:buNone/>
              <a:defRPr/>
            </a:pPr>
            <a:r>
              <a:rPr lang="fr-FR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r>
              <a:rPr lang="en-GB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FR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essential for:</a:t>
            </a:r>
          </a:p>
          <a:p>
            <a:pPr algn="just">
              <a:spcAft>
                <a:spcPts val="488"/>
              </a:spcAft>
              <a:defRPr/>
            </a:pPr>
            <a:endParaRPr lang="fr-FR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850B185-CEF8-4B8A-87EB-7940C3ADC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20" y="4247715"/>
            <a:ext cx="2337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50000"/>
              <a:buBlip>
                <a:blip r:embed="rId3"/>
              </a:buBlip>
              <a:defRPr sz="26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3"/>
              </a:buBlip>
              <a:defRPr sz="2800">
                <a:solidFill>
                  <a:schemeClr val="tx1"/>
                </a:solidFill>
                <a:latin typeface="Futura Heavy" charset="0"/>
                <a:ea typeface="ＭＳ Ｐゴシック" panose="020B0600070205080204" pitchFamily="34" charset="-128"/>
                <a:cs typeface="Futura Heavy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(</a:t>
            </a:r>
            <a:r>
              <a:rPr lang="fr-FR" altLang="en-US" sz="1400" b="1" dirty="0" err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altLang="en-US" sz="1400" b="1" dirty="0" err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4007F48-0F4D-4B02-8EB5-9E9B3B36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46" y="5608724"/>
            <a:ext cx="2281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50000"/>
              <a:buBlip>
                <a:blip r:embed="rId3"/>
              </a:buBlip>
              <a:defRPr sz="26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3"/>
              </a:buBlip>
              <a:defRPr sz="2800">
                <a:solidFill>
                  <a:schemeClr val="tx1"/>
                </a:solidFill>
                <a:latin typeface="Futura Heavy" charset="0"/>
                <a:ea typeface="ＭＳ Ｐゴシック" panose="020B0600070205080204" pitchFamily="34" charset="-128"/>
                <a:cs typeface="Futura Heavy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9pPr>
          </a:lstStyle>
          <a:p>
            <a:pPr algn="ctr">
              <a:spcBef>
                <a:spcPct val="0"/>
              </a:spcBef>
              <a:buSzTx/>
              <a:buNone/>
            </a:pPr>
            <a:r>
              <a:rPr lang="fr-FR" altLang="en-US" sz="1400" b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waste treatment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3D378FD-8F00-4028-B33C-FCE5F2B97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779" y="5608724"/>
            <a:ext cx="2516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50000"/>
              <a:buBlip>
                <a:blip r:embed="rId3"/>
              </a:buBlip>
              <a:defRPr sz="26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3"/>
              </a:buBlip>
              <a:defRPr sz="2800">
                <a:solidFill>
                  <a:schemeClr val="tx1"/>
                </a:solidFill>
                <a:latin typeface="Futura Heavy" charset="0"/>
                <a:ea typeface="ＭＳ Ｐゴシック" panose="020B0600070205080204" pitchFamily="34" charset="-128"/>
                <a:cs typeface="Futura Heavy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88"/>
              </a:spcAft>
              <a:buSzTx/>
              <a:buNone/>
            </a:pP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of </a:t>
            </a:r>
            <a:r>
              <a:rPr lang="fr-FR" altLang="en-US" sz="1400" b="1" dirty="0" err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recovered</a:t>
            </a: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en-US" sz="1400" b="1" dirty="0" err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</a:t>
            </a:r>
            <a:endParaRPr lang="fr-FR" altLang="en-US" sz="1400" b="1" dirty="0">
              <a:solidFill>
                <a:srgbClr val="00ABC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3681EC4-4712-485C-ACDD-246E504C7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422" y="4250466"/>
            <a:ext cx="23978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SzPct val="50000"/>
              <a:buBlip>
                <a:blip r:embed="rId3"/>
              </a:buBlip>
              <a:defRPr sz="26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3"/>
              </a:buBlip>
              <a:defRPr sz="2800">
                <a:solidFill>
                  <a:schemeClr val="tx1"/>
                </a:solidFill>
                <a:latin typeface="Futura Heavy" charset="0"/>
                <a:ea typeface="ＭＳ Ｐゴシック" panose="020B0600070205080204" pitchFamily="34" charset="-128"/>
                <a:cs typeface="Futura Heavy" charset="0"/>
              </a:defRPr>
            </a:lvl2pPr>
            <a:lvl3pPr marL="1143000" indent="-22860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chemeClr val="tx1"/>
                </a:solidFill>
                <a:latin typeface="Futura Book book" pitchFamily="-84" charset="0"/>
                <a:ea typeface="ＭＳ Ｐゴシック" panose="020B0600070205080204" pitchFamily="34" charset="-128"/>
                <a:cs typeface="Futura Book book" pitchFamily="-84" charset="0"/>
              </a:defRPr>
            </a:lvl3pPr>
            <a:lvl4pPr marL="1600200" indent="-22860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4pPr>
            <a:lvl5pPr marL="2057400" indent="-228600">
              <a:spcBef>
                <a:spcPct val="20000"/>
              </a:spcBef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200">
                <a:solidFill>
                  <a:schemeClr val="tx1"/>
                </a:solidFill>
                <a:latin typeface="Futura Book book" pitchFamily="-84" charset="0"/>
                <a:ea typeface="Futura Book book" pitchFamily="-84" charset="0"/>
                <a:cs typeface="Futura Book book" pitchFamily="-8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88"/>
              </a:spcAft>
              <a:buSzTx/>
              <a:buNone/>
            </a:pPr>
            <a:r>
              <a:rPr lang="fr-BE" altLang="fr-FR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COMPLIANCE</a:t>
            </a: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en-US" sz="1400" b="1" dirty="0" err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en-US" sz="1400" b="1" dirty="0" err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  <a:r>
              <a:rPr lang="fr-FR" altLang="en-US" sz="1400" b="1" dirty="0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fr-FR" altLang="en-US" sz="1400" b="1" dirty="0" err="1">
                <a:solidFill>
                  <a:srgbClr val="00AB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traceability</a:t>
            </a:r>
            <a:endParaRPr lang="fr-FR" altLang="en-US" sz="1400" b="1" dirty="0">
              <a:solidFill>
                <a:srgbClr val="00ABC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5358381" y="3549954"/>
            <a:ext cx="1738859" cy="95937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3199714" y="3544748"/>
            <a:ext cx="1278386" cy="8946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525749" y="3721177"/>
            <a:ext cx="1302052" cy="17892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012194" y="3732404"/>
            <a:ext cx="1011416" cy="17539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5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PRIVATE WASTE MANAGEMENT’S NEEDS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622106"/>
            <a:ext cx="8591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Reliable information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each waste stream in order to produce risk-free recycled materials 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Clear, simple, and usable information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regarding the presence or absence of substances of concern (and even more)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 of legal thresholds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Need Icons - Download Free Vector Icons | Noun Projec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8538" y="1265674"/>
            <a:ext cx="821452" cy="8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4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9FDA"/>
                </a:solidFill>
                <a:latin typeface="Verdana"/>
                <a:cs typeface="Verdana"/>
              </a:rPr>
              <a:t>COMPLETE INFORMATION FLOW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502331"/>
            <a:ext cx="834866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complete information flow is attainable by: 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cooperation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manufacturers and the waste management sector 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the use of digital solutions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improved information flows</a:t>
            </a:r>
          </a:p>
          <a:p>
            <a:pPr marL="371475" indent="-371475" algn="just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1475" indent="-371475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a clear and simple methodology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indicate the presence of substances of concern in waste streams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Book, Rack, Shelf, Furniture, Design, Wooden, Library">
            <a:extLst>
              <a:ext uri="{FF2B5EF4-FFF2-40B4-BE49-F238E27FC236}">
                <a16:creationId xmlns:a16="http://schemas.microsoft.com/office/drawing/2014/main" id="{5235AEF6-4A48-46BD-99BB-44249454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73" y="1350331"/>
            <a:ext cx="1198192" cy="5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8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463276" y="558542"/>
            <a:ext cx="6664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9FDA"/>
                </a:solidFill>
                <a:latin typeface="Verdana"/>
                <a:cs typeface="Verdana"/>
              </a:rPr>
              <a:t>CURRENT PRACTICES TO HANDLE SVHC</a:t>
            </a:r>
            <a:endParaRPr lang="it-IT" sz="2200" dirty="0">
              <a:solidFill>
                <a:srgbClr val="009FDA"/>
              </a:solidFill>
              <a:latin typeface="Verdana"/>
              <a:cs typeface="Verdana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5316" y="2424143"/>
            <a:ext cx="8348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Depends on the stream and the type of waste</a:t>
            </a:r>
          </a:p>
          <a:p>
            <a:pPr marL="37147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Normally: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 separately and track hazardous components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Then separate the hazardous component from the article. </a:t>
            </a:r>
          </a:p>
          <a:p>
            <a:pPr marL="37147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origin is important </a:t>
            </a:r>
          </a:p>
          <a:p>
            <a:pPr marL="37147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classification level: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check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presence of specific substances  </a:t>
            </a:r>
          </a:p>
          <a:p>
            <a:pPr marL="37147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data: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and money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conduct analysis </a:t>
            </a:r>
          </a:p>
          <a:p>
            <a:pPr marL="371475" indent="-3714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to have a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database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where waste recyclers can see </a:t>
            </a:r>
            <a:r>
              <a:rPr lang="en-US" dirty="0">
                <a:solidFill>
                  <a:srgbClr val="009F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substances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contained in a category of products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35316" y="2050970"/>
            <a:ext cx="8591334" cy="0"/>
          </a:xfrm>
          <a:prstGeom prst="line">
            <a:avLst/>
          </a:prstGeom>
          <a:ln>
            <a:solidFill>
              <a:srgbClr val="009F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4377000" y="1100400"/>
            <a:ext cx="1152000" cy="115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REACH: aggiornato l'elenco SV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20" y="989429"/>
            <a:ext cx="1461482" cy="12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35792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0ABC5DDCAEC469D3B77CEC3FA9612" ma:contentTypeVersion="12" ma:contentTypeDescription="Create a new document." ma:contentTypeScope="" ma:versionID="ebc0f6387b9e6b762c39a6984299d58e">
  <xsd:schema xmlns:xsd="http://www.w3.org/2001/XMLSchema" xmlns:xs="http://www.w3.org/2001/XMLSchema" xmlns:p="http://schemas.microsoft.com/office/2006/metadata/properties" xmlns:ns2="abd4d7d9-8995-423f-896a-7071cea071c9" xmlns:ns3="b5e2b349-a18f-4497-973a-a1464950ca64" targetNamespace="http://schemas.microsoft.com/office/2006/metadata/properties" ma:root="true" ma:fieldsID="0fee593a7ba10832ff8450e2b7e21680" ns2:_="" ns3:_="">
    <xsd:import namespace="abd4d7d9-8995-423f-896a-7071cea071c9"/>
    <xsd:import namespace="b5e2b349-a18f-4497-973a-a1464950ca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4d7d9-8995-423f-896a-7071cea07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2b349-a18f-4497-973a-a1464950c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4BC86A-E955-432E-8232-3CE0AB768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72A41-2E3C-48FE-B8A7-4AED61856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4d7d9-8995-423f-896a-7071cea071c9"/>
    <ds:schemaRef ds:uri="b5e2b349-a18f-4497-973a-a1464950c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2FE533-31B1-4539-A999-C740733C51A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8640</TotalTime>
  <Words>1246</Words>
  <Application>Microsoft Office PowerPoint</Application>
  <PresentationFormat>A4 Paper (210x297 mm)</PresentationFormat>
  <Paragraphs>189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Helvetica</vt:lpstr>
      <vt:lpstr>Kontrapunkt Bob Light</vt:lpstr>
      <vt:lpstr>Verdana</vt:lpstr>
      <vt:lpstr>Wingdings</vt:lpstr>
      <vt:lpstr>2_Struttura personalizzata</vt:lpstr>
      <vt:lpstr>3_Struttura personalizzata</vt:lpstr>
      <vt:lpstr>Struttura personalizzata</vt:lpstr>
      <vt:lpstr>1_Struttura personalizzata</vt:lpstr>
      <vt:lpstr>7_Struttura personalizzata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Elisabetta Tonin</cp:lastModifiedBy>
  <cp:revision>1370</cp:revision>
  <cp:lastPrinted>2015-06-23T09:32:03Z</cp:lastPrinted>
  <dcterms:created xsi:type="dcterms:W3CDTF">2014-05-23T08:09:55Z</dcterms:created>
  <dcterms:modified xsi:type="dcterms:W3CDTF">2021-05-27T09:22:36Z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0x0101009140ABC5DDCAEC469D3B77CEC3FA9612</vt:lpwstr>
  </property>
</Properties>
</file>