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64" r:id="rId4"/>
    <p:sldId id="263" r:id="rId5"/>
    <p:sldId id="265" r:id="rId6"/>
    <p:sldId id="267" r:id="rId7"/>
    <p:sldId id="266" r:id="rId8"/>
    <p:sldId id="269" r:id="rId9"/>
    <p:sldId id="268" r:id="rId10"/>
    <p:sldId id="260" r:id="rId11"/>
    <p:sldId id="261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3" autoAdjust="0"/>
    <p:restoredTop sz="94665" autoAdjust="0"/>
  </p:normalViewPr>
  <p:slideViewPr>
    <p:cSldViewPr snapToObjects="1" showGuides="1">
      <p:cViewPr varScale="1">
        <p:scale>
          <a:sx n="70" d="100"/>
          <a:sy n="70" d="100"/>
        </p:scale>
        <p:origin x="207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Share of plastics in WEEE</a:t>
            </a:r>
          </a:p>
        </c:rich>
      </c:tx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Tabelle1!$A$2</c:f>
              <c:strCache>
                <c:ptCount val="1"/>
                <c:pt idx="0">
                  <c:v>Share</c:v>
                </c:pt>
              </c:strCache>
            </c:strRef>
          </c:tx>
          <c:cat>
            <c:strRef>
              <c:f>Tabelle1!$B$3:$B$4</c:f>
              <c:strCache>
                <c:ptCount val="2"/>
                <c:pt idx="0">
                  <c:v>Plastics</c:v>
                </c:pt>
                <c:pt idx="1">
                  <c:v>Other</c:v>
                </c:pt>
              </c:strCache>
            </c:strRef>
          </c:cat>
          <c:val>
            <c:numRef>
              <c:f>Tabelle1!$A$3:$A$4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C-4AF8-BEA9-27A7A87287EE}"/>
            </c:ext>
          </c:extLst>
        </c:ser>
        <c:ser>
          <c:idx val="0"/>
          <c:order val="0"/>
          <c:tx>
            <c:strRef>
              <c:f>Tabelle1!$A$2</c:f>
              <c:strCache>
                <c:ptCount val="1"/>
                <c:pt idx="0">
                  <c:v>Share</c:v>
                </c:pt>
              </c:strCache>
            </c:strRef>
          </c:tx>
          <c:cat>
            <c:strRef>
              <c:f>Tabelle1!$B$3:$B$4</c:f>
              <c:strCache>
                <c:ptCount val="2"/>
                <c:pt idx="0">
                  <c:v>Plastics</c:v>
                </c:pt>
                <c:pt idx="1">
                  <c:v>Other</c:v>
                </c:pt>
              </c:strCache>
            </c:strRef>
          </c:cat>
          <c:val>
            <c:numRef>
              <c:f>Tabelle1!$A$3:$A$4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C-4AF8-BEA9-27A7A8728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Plastic</a:t>
            </a:r>
            <a:r>
              <a:rPr lang="en-US" baseline="0" dirty="0"/>
              <a:t>: Recycling (+) &amp; non recycling (-)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Tabelle1!$A$2</c:f>
              <c:strCache>
                <c:ptCount val="1"/>
                <c:pt idx="0">
                  <c:v>Share</c:v>
                </c:pt>
              </c:strCache>
            </c:strRef>
          </c:tx>
          <c:cat>
            <c:strRef>
              <c:f>Tabelle1!$B$22:$B$24</c:f>
              <c:strCache>
                <c:ptCount val="3"/>
                <c:pt idx="0">
                  <c:v>Plastics for recycling</c:v>
                </c:pt>
                <c:pt idx="1">
                  <c:v>Waste (e.g. POP-relevant plastics, no recycling)</c:v>
                </c:pt>
                <c:pt idx="2">
                  <c:v>Other</c:v>
                </c:pt>
              </c:strCache>
            </c:strRef>
          </c:cat>
          <c:val>
            <c:numRef>
              <c:f>Tabelle1!$A$22:$A$24</c:f>
              <c:numCache>
                <c:formatCode>0%</c:formatCode>
                <c:ptCount val="3"/>
                <c:pt idx="0">
                  <c:v>0.16800000000000001</c:v>
                </c:pt>
                <c:pt idx="1">
                  <c:v>0.11200000000000002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1-4FC4-A2D8-1C623EDB931E}"/>
            </c:ext>
          </c:extLst>
        </c:ser>
        <c:ser>
          <c:idx val="0"/>
          <c:order val="0"/>
          <c:tx>
            <c:strRef>
              <c:f>Tabelle1!$A$2</c:f>
              <c:strCache>
                <c:ptCount val="1"/>
                <c:pt idx="0">
                  <c:v>Share</c:v>
                </c:pt>
              </c:strCache>
            </c:strRef>
          </c:tx>
          <c:cat>
            <c:strRef>
              <c:f>Tabelle1!$B$22:$B$24</c:f>
              <c:strCache>
                <c:ptCount val="3"/>
                <c:pt idx="0">
                  <c:v>Plastics for recycling</c:v>
                </c:pt>
                <c:pt idx="1">
                  <c:v>Waste (e.g. POP-relevant plastics, no recycling)</c:v>
                </c:pt>
                <c:pt idx="2">
                  <c:v>Other</c:v>
                </c:pt>
              </c:strCache>
            </c:strRef>
          </c:cat>
          <c:val>
            <c:numRef>
              <c:f>Tabelle1!$A$3:$A$4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1-4FC4-A2D8-1C623EDB9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Plastics in detail</a:t>
            </a:r>
          </a:p>
        </c:rich>
      </c:tx>
      <c:overlay val="0"/>
    </c:title>
    <c:autoTitleDeleted val="0"/>
    <c:plotArea>
      <c:layout/>
      <c:pieChart>
        <c:varyColors val="1"/>
        <c:ser>
          <c:idx val="1"/>
          <c:order val="1"/>
          <c:tx>
            <c:strRef>
              <c:f>Tabelle1!$A$53</c:f>
              <c:strCache>
                <c:ptCount val="1"/>
                <c:pt idx="0">
                  <c:v>Plastic in detail</c:v>
                </c:pt>
              </c:strCache>
            </c:strRef>
          </c:tx>
          <c:cat>
            <c:strRef>
              <c:f>Tabelle1!$B$54:$B$56</c:f>
              <c:strCache>
                <c:ptCount val="3"/>
                <c:pt idx="0">
                  <c:v>Plastics for recycling (save)</c:v>
                </c:pt>
                <c:pt idx="1">
                  <c:v>? Depends on the current limits</c:v>
                </c:pt>
                <c:pt idx="2">
                  <c:v>Waste (e.g. POP-relevant plastics, no recycling)</c:v>
                </c:pt>
              </c:strCache>
            </c:strRef>
          </c:cat>
          <c:val>
            <c:numRef>
              <c:f>Tabelle1!$A$54:$A$56</c:f>
              <c:numCache>
                <c:formatCode>0%</c:formatCode>
                <c:ptCount val="3"/>
                <c:pt idx="0">
                  <c:v>0.03</c:v>
                </c:pt>
                <c:pt idx="1">
                  <c:v>0.56999999999999995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D-4180-AC1D-F85488690554}"/>
            </c:ext>
          </c:extLst>
        </c:ser>
        <c:ser>
          <c:idx val="0"/>
          <c:order val="0"/>
          <c:tx>
            <c:strRef>
              <c:f>Tabelle1!$A$2</c:f>
              <c:strCache>
                <c:ptCount val="1"/>
                <c:pt idx="0">
                  <c:v>Share</c:v>
                </c:pt>
              </c:strCache>
            </c:strRef>
          </c:tx>
          <c:cat>
            <c:strRef>
              <c:f>Tabelle1!$B$54:$B$56</c:f>
              <c:strCache>
                <c:ptCount val="3"/>
                <c:pt idx="0">
                  <c:v>Plastics for recycling (save)</c:v>
                </c:pt>
                <c:pt idx="1">
                  <c:v>? Depends on the current limits</c:v>
                </c:pt>
                <c:pt idx="2">
                  <c:v>Waste (e.g. POP-relevant plastics, no recycling)</c:v>
                </c:pt>
              </c:strCache>
            </c:strRef>
          </c:cat>
          <c:val>
            <c:numRef>
              <c:f>Tabelle1!$A$3:$A$4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D-4180-AC1D-F85488690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0.3358</cdr:x>
      <cdr:y>0.5337</cdr:y>
    </cdr:from>
    <cdr:to>
      <cdr:x>0.57177</cdr:x>
      <cdr:y>0.5569</cdr:y>
    </cdr:to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8C8CF891-0607-47C9-8F04-28C505879FD6}"/>
            </a:ext>
          </a:extLst>
        </cdr:cNvPr>
        <cdr:cNvCxnSpPr/>
      </cdr:nvCxnSpPr>
      <cdr:spPr bwMode="auto">
        <a:xfrm xmlns:a="http://schemas.openxmlformats.org/drawingml/2006/main" flipV="1">
          <a:off x="1656184" y="1656184"/>
          <a:ext cx="1163797" cy="72008"/>
        </a:xfrm>
        <a:prstGeom xmlns:a="http://schemas.openxmlformats.org/drawingml/2006/main" prst="line">
          <a:avLst/>
        </a:prstGeom>
        <a:solidFill xmlns:a="http://schemas.openxmlformats.org/drawingml/2006/main">
          <a:srgbClr val="94A7B0"/>
        </a:solidFill>
        <a:ln xmlns:a="http://schemas.openxmlformats.org/drawingml/2006/main"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8925" y="1849438"/>
            <a:ext cx="8855075" cy="500856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7813" y="850900"/>
            <a:ext cx="8596227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31775"/>
            <a:ext cx="19796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6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88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0525" y="620713"/>
            <a:ext cx="2152650" cy="57610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0988" y="620713"/>
            <a:ext cx="6307137" cy="57610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25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34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65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3688" y="1557338"/>
            <a:ext cx="422275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557338"/>
            <a:ext cx="422433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7466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0672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030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40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914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557338"/>
            <a:ext cx="85994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620713"/>
            <a:ext cx="8612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7475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95275" y="6600825"/>
            <a:ext cx="4321175" cy="1381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900" dirty="0">
                <a:solidFill>
                  <a:srgbClr val="74757A"/>
                </a:solidFill>
                <a:cs typeface="+mn-cs"/>
              </a:rPr>
              <a:t>06. 2021</a:t>
            </a:r>
            <a:r>
              <a:rPr lang="en-GB" sz="900" dirty="0">
                <a:cs typeface="+mn-cs"/>
              </a:rPr>
              <a:t> </a:t>
            </a:r>
            <a:r>
              <a:rPr lang="en-GB" sz="900" dirty="0">
                <a:solidFill>
                  <a:srgbClr val="74757A"/>
                </a:solidFill>
                <a:cs typeface="+mn-cs"/>
              </a:rPr>
              <a:t>| REMONDIS </a:t>
            </a:r>
            <a:r>
              <a:rPr lang="en-GB" sz="900" dirty="0" err="1">
                <a:solidFill>
                  <a:srgbClr val="74757A"/>
                </a:solidFill>
                <a:cs typeface="+mn-cs"/>
              </a:rPr>
              <a:t>Electrorecycling</a:t>
            </a:r>
            <a:r>
              <a:rPr lang="en-GB" sz="900" dirty="0">
                <a:solidFill>
                  <a:srgbClr val="74757A"/>
                </a:solidFill>
                <a:cs typeface="+mn-cs"/>
              </a:rPr>
              <a:t> GmbH</a:t>
            </a:r>
            <a:endParaRPr lang="en-GB" sz="900" dirty="0">
              <a:solidFill>
                <a:srgbClr val="74757A"/>
              </a:solidFill>
              <a:latin typeface="Arial" charset="0"/>
              <a:cs typeface="+mn-cs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39750" y="231775"/>
            <a:ext cx="4321175" cy="1841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200" b="0" dirty="0">
                <a:solidFill>
                  <a:srgbClr val="74757A"/>
                </a:solidFill>
                <a:latin typeface="Arial Narrow" pitchFamily="34" charset="0"/>
                <a:cs typeface="+mn-cs"/>
              </a:rPr>
              <a:t>Circular</a:t>
            </a:r>
            <a:r>
              <a:rPr lang="en-GB" sz="1200" b="0" baseline="0" dirty="0">
                <a:solidFill>
                  <a:srgbClr val="74757A"/>
                </a:solidFill>
                <a:latin typeface="Arial Narrow" pitchFamily="34" charset="0"/>
                <a:cs typeface="+mn-cs"/>
              </a:rPr>
              <a:t> economy and zero pollution</a:t>
            </a:r>
            <a:endParaRPr lang="en-GB" sz="1200" b="1" dirty="0">
              <a:solidFill>
                <a:srgbClr val="74757A"/>
              </a:solidFill>
              <a:latin typeface="Arial" charset="0"/>
              <a:cs typeface="+mn-cs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288925" y="141288"/>
            <a:ext cx="266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3A293FA4-1495-42D8-9D87-6B17ED7AB6C1}" type="slidenum">
              <a:rPr lang="de-DE" sz="1200">
                <a:solidFill>
                  <a:srgbClr val="74757A"/>
                </a:solidFill>
              </a:rPr>
              <a:pPr/>
              <a:t>‹N°›</a:t>
            </a:fld>
            <a:endParaRPr lang="de-DE" sz="1200">
              <a:solidFill>
                <a:srgbClr val="74757A"/>
              </a:solidFill>
            </a:endParaRP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93675"/>
            <a:ext cx="90011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 Narrow" pitchFamily="34" charset="0"/>
        </a:defRPr>
      </a:lvl9pPr>
    </p:titleStyle>
    <p:bodyStyle>
      <a:lvl1pPr marL="203200" indent="-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D90023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20688" indent="-2159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636588" indent="-214313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638175" indent="195263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835025" indent="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292225" indent="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1749425" indent="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206625" indent="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2663825" indent="203200" algn="l" defTabSz="330200" rtl="0" eaLnBrk="1" fontAlgn="base" hangingPunct="1">
        <a:lnSpc>
          <a:spcPts val="2700"/>
        </a:lnSpc>
        <a:spcBef>
          <a:spcPct val="20000"/>
        </a:spcBef>
        <a:spcAft>
          <a:spcPct val="0"/>
        </a:spcAft>
        <a:buClr>
          <a:srgbClr val="74757A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Quadratur_des_Kreises#/media/Datei:Squaring_the_circle.svg" TargetMode="External"/><Relationship Id="rId2" Type="http://schemas.openxmlformats.org/officeDocument/2006/relationships/hyperlink" Target="https://www.shz.de/lokales/landeszeitung/die-richtige-balance-im-leben-finden-id858033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pretzelandscones.com/?p=214" TargetMode="External"/><Relationship Id="rId4" Type="http://schemas.openxmlformats.org/officeDocument/2006/relationships/hyperlink" Target="https://www.xing.com/news/insiders/articles/geschaftsorientierte-it-die-quadratur-des-kreises-16423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sef.com/wp-content/uploads/2020/11/Study-on-the-impact-of-Brominated-Flame-Retardants-BFRs-on-WEEE-plastics-recycling-by-Sofies-Nov-2020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813" y="850900"/>
            <a:ext cx="8596312" cy="838200"/>
          </a:xfrm>
        </p:spPr>
        <p:txBody>
          <a:bodyPr/>
          <a:lstStyle/>
          <a:p>
            <a:pPr eaLnBrk="1" hangingPunct="1"/>
            <a:r>
              <a:rPr lang="de-DE" dirty="0"/>
              <a:t>The </a:t>
            </a:r>
            <a:r>
              <a:rPr lang="de-DE" dirty="0" err="1"/>
              <a:t>balance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&amp; zero-pollution </a:t>
            </a:r>
            <a:r>
              <a:rPr lang="de-DE" dirty="0" err="1"/>
              <a:t>ambitions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dirty="0"/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6896100" y="5111750"/>
            <a:ext cx="1997075" cy="179388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00" tIns="28800" bIns="18000" anchor="ctr"/>
          <a:lstStyle>
            <a:lvl1pPr eaLnBrk="0" hangingPunct="0"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4775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GB" sz="900" b="1" dirty="0">
                <a:solidFill>
                  <a:schemeClr val="bg1"/>
                </a:solidFill>
              </a:rPr>
              <a:t>&gt; FEAD event: Combining CE &amp; ZP</a:t>
            </a:r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6899275" y="5319713"/>
            <a:ext cx="1987550" cy="1538287"/>
          </a:xfrm>
          <a:prstGeom prst="rect">
            <a:avLst/>
          </a:prstGeom>
          <a:solidFill>
            <a:schemeClr val="tx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00" tIns="32400" bIns="18000"/>
          <a:lstStyle>
            <a:lvl1pPr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en-GB" sz="900" b="1" dirty="0">
                <a:solidFill>
                  <a:schemeClr val="bg1"/>
                </a:solidFill>
              </a:rPr>
              <a:t>1</a:t>
            </a:r>
            <a:r>
              <a:rPr lang="en-GB" sz="900" b="1" baseline="30000" dirty="0">
                <a:solidFill>
                  <a:schemeClr val="bg1"/>
                </a:solidFill>
              </a:rPr>
              <a:t>st</a:t>
            </a:r>
            <a:r>
              <a:rPr lang="en-GB" sz="900" b="1" dirty="0">
                <a:solidFill>
                  <a:schemeClr val="bg1"/>
                </a:solidFill>
              </a:rPr>
              <a:t> June 2021</a:t>
            </a:r>
          </a:p>
          <a:p>
            <a:pPr eaLnBrk="1" hangingPunct="1">
              <a:lnSpc>
                <a:spcPts val="1400"/>
              </a:lnSpc>
            </a:pPr>
            <a:r>
              <a:rPr lang="en-GB" sz="900" dirty="0">
                <a:solidFill>
                  <a:schemeClr val="bg1"/>
                </a:solidFill>
              </a:rPr>
              <a:t>Example from WEEE</a:t>
            </a:r>
          </a:p>
          <a:p>
            <a:pPr eaLnBrk="1" hangingPunct="1">
              <a:lnSpc>
                <a:spcPts val="1400"/>
              </a:lnSpc>
            </a:pPr>
            <a:endParaRPr lang="en-GB" sz="900" dirty="0">
              <a:solidFill>
                <a:schemeClr val="bg1"/>
              </a:solidFill>
            </a:endParaRPr>
          </a:p>
          <a:p>
            <a:pPr eaLnBrk="1" hangingPunct="1">
              <a:lnSpc>
                <a:spcPts val="1400"/>
              </a:lnSpc>
            </a:pPr>
            <a:r>
              <a:rPr lang="en-GB" sz="900" dirty="0">
                <a:solidFill>
                  <a:schemeClr val="bg1"/>
                </a:solidFill>
              </a:rPr>
              <a:t>REMONDIS </a:t>
            </a:r>
            <a:r>
              <a:rPr lang="en-GB" sz="900" dirty="0" err="1">
                <a:solidFill>
                  <a:schemeClr val="bg1"/>
                </a:solidFill>
              </a:rPr>
              <a:t>Electrorecycling</a:t>
            </a:r>
            <a:r>
              <a:rPr lang="en-GB" sz="900" dirty="0">
                <a:solidFill>
                  <a:schemeClr val="bg1"/>
                </a:solidFill>
              </a:rPr>
              <a:t> GmbH</a:t>
            </a:r>
          </a:p>
          <a:p>
            <a:pPr eaLnBrk="1" hangingPunct="1">
              <a:lnSpc>
                <a:spcPts val="1400"/>
              </a:lnSpc>
            </a:pPr>
            <a:r>
              <a:rPr lang="en-GB" sz="900" dirty="0">
                <a:solidFill>
                  <a:schemeClr val="bg1"/>
                </a:solidFill>
              </a:rPr>
              <a:t>Sebastian </a:t>
            </a:r>
            <a:r>
              <a:rPr lang="en-GB" sz="900" dirty="0" err="1">
                <a:solidFill>
                  <a:schemeClr val="bg1"/>
                </a:solidFill>
              </a:rPr>
              <a:t>Schormann</a:t>
            </a:r>
            <a:endParaRPr lang="en-GB" sz="900" dirty="0">
              <a:solidFill>
                <a:schemeClr val="bg1"/>
              </a:solidFill>
            </a:endParaRPr>
          </a:p>
          <a:p>
            <a:pPr eaLnBrk="1" hangingPunct="1">
              <a:lnSpc>
                <a:spcPts val="1400"/>
              </a:lnSpc>
            </a:pPr>
            <a:r>
              <a:rPr lang="en-GB" sz="900" dirty="0">
                <a:solidFill>
                  <a:schemeClr val="bg1"/>
                </a:solidFill>
              </a:rPr>
              <a:t>Head of Sales ear / b2c</a:t>
            </a:r>
          </a:p>
        </p:txBody>
      </p:sp>
      <p:pic>
        <p:nvPicPr>
          <p:cNvPr id="7" name="Picture 2" descr="Sind die verschiedenen Lebensbereiche im Gleichgewicht, fühlt sich der Mensch wohl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0336"/>
            <a:ext cx="6297521" cy="38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Time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questions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1332"/>
            <a:ext cx="2023305" cy="12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upload.wikimedia.org/wikipedia/commons/thumb/a/a7/Squaring_the_circle.svg/800px-Squaring_the_circ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207243" cy="220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5688632" cy="31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t="45237" r="57154" b="46745"/>
          <a:stretch/>
        </p:blipFill>
        <p:spPr bwMode="auto">
          <a:xfrm>
            <a:off x="310926" y="3573016"/>
            <a:ext cx="1308746" cy="8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2123728" y="3517115"/>
            <a:ext cx="1082014" cy="775981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7813" y="5654754"/>
            <a:ext cx="6010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circulate</a:t>
            </a:r>
            <a:r>
              <a:rPr lang="de-DE" dirty="0"/>
              <a:t> POPs - </a:t>
            </a:r>
          </a:p>
          <a:p>
            <a:r>
              <a:rPr lang="de-DE" dirty="0"/>
              <a:t>But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also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47051"/>
            <a:ext cx="1658359" cy="10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 bwMode="auto">
          <a:xfrm>
            <a:off x="382443" y="3570183"/>
            <a:ext cx="1309237" cy="93893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5710" y="4221088"/>
            <a:ext cx="150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Stricter</a:t>
            </a:r>
            <a:r>
              <a:rPr lang="de-DE" dirty="0"/>
              <a:t> </a:t>
            </a:r>
            <a:r>
              <a:rPr lang="de-DE" dirty="0" err="1"/>
              <a:t>targets</a:t>
            </a:r>
            <a:endParaRPr lang="de-DE" dirty="0"/>
          </a:p>
        </p:txBody>
      </p:sp>
      <p:sp>
        <p:nvSpPr>
          <p:cNvPr id="6" name="Pfeil nach links 5"/>
          <p:cNvSpPr/>
          <p:nvPr/>
        </p:nvSpPr>
        <p:spPr bwMode="auto">
          <a:xfrm>
            <a:off x="1763688" y="3905105"/>
            <a:ext cx="292151" cy="134546"/>
          </a:xfrm>
          <a:prstGeom prst="leftArrow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64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fotos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Balance: </a:t>
            </a:r>
            <a:r>
              <a:rPr lang="de-DE" dirty="0" err="1"/>
              <a:t>styf</a:t>
            </a:r>
            <a:r>
              <a:rPr lang="de-DE" dirty="0"/>
              <a:t> – Fotolia.com: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>
                <a:hlinkClick r:id="rId2"/>
              </a:rPr>
              <a:t>https://www.shz.de/lokales/landeszeitung/die-richtige-balance-im-leben-finden-id8580336.html</a:t>
            </a:r>
            <a:r>
              <a:rPr lang="de-DE" dirty="0"/>
              <a:t> </a:t>
            </a:r>
          </a:p>
          <a:p>
            <a:r>
              <a:rPr lang="de-DE" dirty="0"/>
              <a:t>Square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circle</a:t>
            </a:r>
            <a:r>
              <a:rPr lang="de-DE" dirty="0"/>
              <a:t> – </a:t>
            </a:r>
            <a:r>
              <a:rPr lang="de-DE" dirty="0" err="1"/>
              <a:t>wikipedia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https://de.wikipedia.org/wiki/Quadratur_des_Kreises#/media/Datei:Squaring_the_circle.svg</a:t>
            </a:r>
            <a:r>
              <a:rPr lang="de-DE" dirty="0"/>
              <a:t> </a:t>
            </a:r>
          </a:p>
          <a:p>
            <a:r>
              <a:rPr lang="de-DE" dirty="0"/>
              <a:t>Square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wheel</a:t>
            </a:r>
            <a:r>
              <a:rPr lang="de-DE" dirty="0"/>
              <a:t> in a </a:t>
            </a:r>
            <a:r>
              <a:rPr lang="de-DE" dirty="0" err="1"/>
              <a:t>bicycle</a:t>
            </a:r>
            <a:r>
              <a:rPr lang="de-DE" dirty="0"/>
              <a:t>: </a:t>
            </a:r>
            <a:r>
              <a:rPr lang="de-DE" dirty="0" err="1"/>
              <a:t>xing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https://www.xing.com/news/insiders/articles/geschaftsorientierte-it-die-quadratur-des-kreises-1642325</a:t>
            </a:r>
            <a:r>
              <a:rPr lang="de-DE" dirty="0"/>
              <a:t> </a:t>
            </a:r>
          </a:p>
          <a:p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https://pretzelandscones.com/?p=214</a:t>
            </a:r>
            <a:r>
              <a:rPr lang="de-DE" dirty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752827" cy="124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54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POP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PBDE´s</a:t>
            </a:r>
            <a:r>
              <a:rPr lang="de-DE" dirty="0"/>
              <a:t> (e.g. </a:t>
            </a:r>
            <a:r>
              <a:rPr lang="de-DE" dirty="0" err="1"/>
              <a:t>decaBDE</a:t>
            </a:r>
            <a:r>
              <a:rPr lang="de-DE" dirty="0"/>
              <a:t>) in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plastics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 in 2017 </a:t>
            </a:r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already</a:t>
            </a:r>
            <a:r>
              <a:rPr lang="de-DE" dirty="0"/>
              <a:t> a </a:t>
            </a:r>
            <a:r>
              <a:rPr lang="de-DE" dirty="0" err="1"/>
              <a:t>progress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decaBDE</a:t>
            </a:r>
            <a:r>
              <a:rPr lang="de-DE" dirty="0"/>
              <a:t> (PBDE) in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Discussed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decaBDE</a:t>
            </a:r>
            <a:r>
              <a:rPr lang="de-DE" dirty="0"/>
              <a:t>: </a:t>
            </a:r>
            <a:r>
              <a:rPr lang="de-DE" b="1" dirty="0"/>
              <a:t>10 mg / kg</a:t>
            </a:r>
            <a:r>
              <a:rPr lang="de-DE" dirty="0"/>
              <a:t> (also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Result</a:t>
            </a:r>
            <a:r>
              <a:rPr lang="de-DE" dirty="0"/>
              <a:t>: </a:t>
            </a:r>
            <a:r>
              <a:rPr lang="de-DE" b="1" dirty="0"/>
              <a:t>500 mg</a:t>
            </a:r>
            <a:r>
              <a:rPr lang="de-DE" dirty="0"/>
              <a:t>/kg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unintentional</a:t>
            </a:r>
            <a:r>
              <a:rPr lang="de-DE" dirty="0"/>
              <a:t> </a:t>
            </a:r>
            <a:r>
              <a:rPr lang="de-DE" dirty="0" err="1"/>
              <a:t>trace</a:t>
            </a:r>
            <a:r>
              <a:rPr lang="de-DE" dirty="0"/>
              <a:t> </a:t>
            </a:r>
            <a:r>
              <a:rPr lang="de-DE" dirty="0" err="1"/>
              <a:t>contaminants</a:t>
            </a:r>
            <a:r>
              <a:rPr lang="de-DE" dirty="0"/>
              <a:t> in </a:t>
            </a:r>
            <a:r>
              <a:rPr lang="de-DE" dirty="0" err="1"/>
              <a:t>articles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Recycling </a:t>
            </a:r>
            <a:r>
              <a:rPr lang="de-DE" dirty="0" err="1">
                <a:sym typeface="Wingdings" pitchFamily="2" charset="2"/>
              </a:rPr>
              <a:t>plastics</a:t>
            </a:r>
            <a:r>
              <a:rPr lang="de-DE" dirty="0"/>
              <a:t>)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?</a:t>
            </a:r>
          </a:p>
          <a:p>
            <a:pPr marL="204788" lvl="1" indent="0">
              <a:buNone/>
            </a:pP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was a </a:t>
            </a:r>
            <a:r>
              <a:rPr lang="de-DE" dirty="0" err="1"/>
              <a:t>recommandation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supplier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and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calibration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 – </a:t>
            </a:r>
            <a:r>
              <a:rPr lang="de-DE" dirty="0" err="1"/>
              <a:t>placed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Parliament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49672" y="6165304"/>
            <a:ext cx="355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PBDE: </a:t>
            </a:r>
            <a:r>
              <a:rPr lang="de-DE" sz="1600" b="1" dirty="0" err="1"/>
              <a:t>Polybrominated</a:t>
            </a:r>
            <a:r>
              <a:rPr lang="de-DE" sz="1600" b="1" dirty="0"/>
              <a:t> </a:t>
            </a:r>
            <a:r>
              <a:rPr lang="de-DE" sz="1600" b="1" dirty="0" err="1"/>
              <a:t>diphenyl</a:t>
            </a:r>
            <a:r>
              <a:rPr lang="de-DE" sz="1600" b="1" dirty="0"/>
              <a:t> </a:t>
            </a:r>
            <a:r>
              <a:rPr lang="de-DE" sz="1600" b="1" dirty="0" err="1"/>
              <a:t>ethers</a:t>
            </a:r>
            <a:endParaRPr lang="de-DE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229176" cy="69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? </a:t>
            </a:r>
            <a:r>
              <a:rPr lang="de-DE" dirty="0" err="1"/>
              <a:t>Before</a:t>
            </a:r>
            <a:r>
              <a:rPr lang="de-DE" dirty="0"/>
              <a:t> &amp; …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240225"/>
              </p:ext>
            </p:extLst>
          </p:nvPr>
        </p:nvGraphicFramePr>
        <p:xfrm>
          <a:off x="186408" y="3212976"/>
          <a:ext cx="2801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feil nach rechts 9"/>
          <p:cNvSpPr/>
          <p:nvPr/>
        </p:nvSpPr>
        <p:spPr bwMode="auto">
          <a:xfrm>
            <a:off x="3441217" y="4642448"/>
            <a:ext cx="432048" cy="216024"/>
          </a:xfrm>
          <a:prstGeom prst="rightArrow">
            <a:avLst/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497858"/>
              </p:ext>
            </p:extLst>
          </p:nvPr>
        </p:nvGraphicFramePr>
        <p:xfrm>
          <a:off x="4067944" y="2996952"/>
          <a:ext cx="4764682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hteck 2"/>
          <p:cNvSpPr/>
          <p:nvPr/>
        </p:nvSpPr>
        <p:spPr bwMode="auto">
          <a:xfrm>
            <a:off x="5567020" y="3497735"/>
            <a:ext cx="1309236" cy="1374698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00145" y="3494753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+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86412" y="4005064"/>
            <a:ext cx="373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-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0" y="5949280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Situation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500 mg / kg</a:t>
            </a:r>
          </a:p>
        </p:txBody>
      </p:sp>
    </p:spTree>
    <p:extLst>
      <p:ext uri="{BB962C8B-B14F-4D97-AF65-F5344CB8AC3E}">
        <p14:creationId xmlns:p14="http://schemas.microsoft.com/office/powerpoint/2010/main" val="2726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? … after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712351"/>
              </p:ext>
            </p:extLst>
          </p:nvPr>
        </p:nvGraphicFramePr>
        <p:xfrm>
          <a:off x="4067944" y="3645024"/>
          <a:ext cx="493204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989585" y="5157192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27984" y="2374664"/>
            <a:ext cx="3375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Talking</a:t>
            </a:r>
            <a:r>
              <a:rPr lang="de-DE" sz="2800" dirty="0"/>
              <a:t> </a:t>
            </a:r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limits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/>
              <a:t>(10, 20, 50, 100 mg / kg)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15672" y="405790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+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004048" y="4797152"/>
            <a:ext cx="373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-</a:t>
            </a:r>
          </a:p>
        </p:txBody>
      </p:sp>
      <p:sp>
        <p:nvSpPr>
          <p:cNvPr id="16" name="Pfeil nach oben und unten 15"/>
          <p:cNvSpPr/>
          <p:nvPr/>
        </p:nvSpPr>
        <p:spPr bwMode="auto">
          <a:xfrm rot="21191002">
            <a:off x="6928240" y="4913299"/>
            <a:ext cx="216024" cy="737736"/>
          </a:xfrm>
          <a:prstGeom prst="upDownArrow">
            <a:avLst>
              <a:gd name="adj1" fmla="val 50000"/>
              <a:gd name="adj2" fmla="val 61213"/>
            </a:avLst>
          </a:prstGeom>
          <a:solidFill>
            <a:srgbClr val="94A7B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4989838" y="1439383"/>
            <a:ext cx="1872186" cy="688160"/>
          </a:xfrm>
          <a:custGeom>
            <a:avLst/>
            <a:gdLst>
              <a:gd name="connsiteX0" fmla="*/ 0 w 1872186"/>
              <a:gd name="connsiteY0" fmla="*/ 231971 h 688160"/>
              <a:gd name="connsiteX1" fmla="*/ 1289849 w 1872186"/>
              <a:gd name="connsiteY1" fmla="*/ 558975 h 688160"/>
              <a:gd name="connsiteX2" fmla="*/ 1871190 w 1872186"/>
              <a:gd name="connsiteY2" fmla="*/ 655865 h 688160"/>
              <a:gd name="connsiteX3" fmla="*/ 1168737 w 1872186"/>
              <a:gd name="connsiteY3" fmla="*/ 26079 h 688160"/>
              <a:gd name="connsiteX4" fmla="*/ 1108181 w 1872186"/>
              <a:gd name="connsiteY4" fmla="*/ 110858 h 688160"/>
              <a:gd name="connsiteX5" fmla="*/ 1108181 w 1872186"/>
              <a:gd name="connsiteY5" fmla="*/ 110858 h 68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186" h="688160">
                <a:moveTo>
                  <a:pt x="0" y="231971"/>
                </a:moveTo>
                <a:lnTo>
                  <a:pt x="1289849" y="558975"/>
                </a:lnTo>
                <a:cubicBezTo>
                  <a:pt x="1601714" y="629624"/>
                  <a:pt x="1891375" y="744681"/>
                  <a:pt x="1871190" y="655865"/>
                </a:cubicBezTo>
                <a:cubicBezTo>
                  <a:pt x="1851005" y="567049"/>
                  <a:pt x="1295905" y="116913"/>
                  <a:pt x="1168737" y="26079"/>
                </a:cubicBezTo>
                <a:cubicBezTo>
                  <a:pt x="1041569" y="-64755"/>
                  <a:pt x="1108181" y="110858"/>
                  <a:pt x="1108181" y="110858"/>
                </a:cubicBezTo>
                <a:lnTo>
                  <a:pt x="1108181" y="110858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ＭＳ Ｐゴシック" charset="-128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27082" y="4733528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+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817886" y="5618857"/>
            <a:ext cx="373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/>
              <a:t>-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" b="17573"/>
          <a:stretch/>
        </p:blipFill>
        <p:spPr bwMode="auto">
          <a:xfrm>
            <a:off x="969806" y="1876501"/>
            <a:ext cx="2666090" cy="205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3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  <p:bldP spid="13" grpId="0"/>
      <p:bldP spid="14" grpId="0"/>
      <p:bldP spid="15" grpId="0"/>
      <p:bldP spid="16" grpId="0" animBg="1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discussions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planed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50 mg / kg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/>
              <a:t>The total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weee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 was </a:t>
            </a:r>
            <a:r>
              <a:rPr lang="de-DE" dirty="0" err="1"/>
              <a:t>threatened</a:t>
            </a:r>
            <a:r>
              <a:rPr lang="de-DE" dirty="0"/>
              <a:t> (</a:t>
            </a:r>
            <a:r>
              <a:rPr lang="de-DE" dirty="0" err="1"/>
              <a:t>impossible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 err="1"/>
              <a:t>there</a:t>
            </a:r>
            <a:r>
              <a:rPr lang="de-DE" dirty="0"/>
              <a:t> was not </a:t>
            </a:r>
            <a:r>
              <a:rPr lang="de-DE" dirty="0" err="1"/>
              <a:t>even</a:t>
            </a:r>
            <a:r>
              <a:rPr lang="de-DE" dirty="0"/>
              <a:t> a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evaluate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investments</a:t>
            </a:r>
            <a:r>
              <a:rPr lang="de-DE" dirty="0"/>
              <a:t> in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r>
              <a:rPr lang="de-DE" dirty="0" err="1"/>
              <a:t>Achievment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weee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influenced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strict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values</a:t>
            </a:r>
            <a:r>
              <a:rPr lang="de-DE" dirty="0">
                <a:sym typeface="Wingdings" pitchFamily="2" charset="2"/>
              </a:rPr>
              <a:t> will </a:t>
            </a:r>
            <a:r>
              <a:rPr lang="de-DE" dirty="0" err="1">
                <a:sym typeface="Wingdings" pitchFamily="2" charset="2"/>
              </a:rPr>
              <a:t>lead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failure</a:t>
            </a:r>
            <a:r>
              <a:rPr lang="de-DE" dirty="0">
                <a:sym typeface="Wingdings" pitchFamily="2" charset="2"/>
              </a:rPr>
              <a:t> </a:t>
            </a:r>
            <a:br>
              <a:rPr lang="de-DE" dirty="0">
                <a:sym typeface="Wingdings" pitchFamily="2" charset="2"/>
              </a:rPr>
            </a:b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748458" cy="166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5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strict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Strict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weee</a:t>
            </a:r>
            <a:r>
              <a:rPr lang="de-DE" dirty="0"/>
              <a:t> </a:t>
            </a:r>
            <a:r>
              <a:rPr lang="de-DE" dirty="0" err="1"/>
              <a:t>plastics</a:t>
            </a:r>
            <a:br>
              <a:rPr lang="de-DE" dirty="0"/>
            </a:b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doubt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POP </a:t>
            </a:r>
            <a:r>
              <a:rPr lang="de-DE" dirty="0" err="1"/>
              <a:t>regulation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separate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substances</a:t>
            </a:r>
            <a:br>
              <a:rPr lang="de-DE" dirty="0"/>
            </a:br>
            <a:endParaRPr lang="de-DE" dirty="0"/>
          </a:p>
          <a:p>
            <a:r>
              <a:rPr lang="de-DE" dirty="0"/>
              <a:t>But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environmental </a:t>
            </a:r>
            <a:r>
              <a:rPr lang="de-DE" dirty="0" err="1"/>
              <a:t>impacts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danger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substances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a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compound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a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enviromental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incinerate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plastcis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will also </a:t>
            </a:r>
            <a:r>
              <a:rPr lang="de-DE" dirty="0" err="1"/>
              <a:t>cause</a:t>
            </a:r>
            <a:r>
              <a:rPr lang="de-DE" dirty="0"/>
              <a:t> additional </a:t>
            </a:r>
            <a:r>
              <a:rPr lang="de-DE" dirty="0" err="1"/>
              <a:t>emissions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plastics</a:t>
            </a:r>
            <a:r>
              <a:rPr lang="de-D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715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all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both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(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healthy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(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pollution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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balance</a:t>
            </a:r>
            <a:r>
              <a:rPr lang="de-DE" dirty="0"/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77" y="3147767"/>
            <a:ext cx="5725103" cy="34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251159" y="2782669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circular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Economy (CE)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77220" y="285293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pollution</a:t>
            </a:r>
            <a:r>
              <a:rPr lang="de-DE" dirty="0"/>
              <a:t> (ZP)</a:t>
            </a:r>
          </a:p>
        </p:txBody>
      </p:sp>
    </p:spTree>
    <p:extLst>
      <p:ext uri="{BB962C8B-B14F-4D97-AF65-F5344CB8AC3E}">
        <p14:creationId xmlns:p14="http://schemas.microsoft.com/office/powerpoint/2010/main" val="246769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WEEE Plastics Mass Flows (EU28+2, 2020)</a:t>
            </a:r>
            <a:endParaRPr lang="de-DE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2B5EC0F9-7BC6-4770-97E8-9940470E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3" y="1786896"/>
            <a:ext cx="7815095" cy="4288188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70308C71-F0D8-4049-A77B-56C1492F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5" y="3222241"/>
            <a:ext cx="774039" cy="1763721"/>
          </a:xfrm>
          <a:prstGeom prst="rect">
            <a:avLst/>
          </a:prstGeom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DD56DEF4-8042-4ACF-B68A-BAD43BB3AB1F}"/>
              </a:ext>
            </a:extLst>
          </p:cNvPr>
          <p:cNvSpPr txBox="1"/>
          <p:nvPr/>
        </p:nvSpPr>
        <p:spPr>
          <a:xfrm>
            <a:off x="8352928" y="2546320"/>
            <a:ext cx="9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1587B"/>
                </a:solidFill>
              </a:rPr>
              <a:t>22% of </a:t>
            </a:r>
            <a:br>
              <a:rPr lang="en-GB" sz="1400" b="1" dirty="0">
                <a:solidFill>
                  <a:srgbClr val="01587B"/>
                </a:solidFill>
              </a:rPr>
            </a:br>
            <a:r>
              <a:rPr lang="en-GB" sz="1400" b="1" dirty="0">
                <a:solidFill>
                  <a:srgbClr val="01587B"/>
                </a:solidFill>
              </a:rPr>
              <a:t>all WEEE </a:t>
            </a:r>
          </a:p>
          <a:p>
            <a:r>
              <a:rPr lang="en-GB" sz="1400" b="1" dirty="0">
                <a:solidFill>
                  <a:srgbClr val="01587B"/>
                </a:solidFill>
              </a:rPr>
              <a:t>plastics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252EEB-AD38-4902-945F-F142CF3BF29E}"/>
              </a:ext>
            </a:extLst>
          </p:cNvPr>
          <p:cNvSpPr/>
          <p:nvPr/>
        </p:nvSpPr>
        <p:spPr>
          <a:xfrm>
            <a:off x="7164288" y="6496031"/>
            <a:ext cx="2186292" cy="315040"/>
          </a:xfrm>
          <a:prstGeom prst="rect">
            <a:avLst/>
          </a:prstGeom>
        </p:spPr>
        <p:txBody>
          <a:bodyPr wrap="square" lIns="108856" tIns="54428" rIns="108856" bIns="54428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002060"/>
                </a:solidFill>
              </a:rPr>
              <a:t>Source: </a:t>
            </a:r>
            <a:r>
              <a:rPr lang="en-US" sz="1333" dirty="0">
                <a:solidFill>
                  <a:srgbClr val="002060"/>
                </a:solidFill>
                <a:hlinkClick r:id="rId4"/>
              </a:rPr>
              <a:t>SOFIES Study</a:t>
            </a:r>
            <a:endParaRPr lang="en-US" sz="1333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6126699"/>
            <a:ext cx="891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limited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ends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facilities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4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sides</a:t>
            </a:r>
            <a:r>
              <a:rPr lang="de-DE" dirty="0"/>
              <a:t>: CE &amp; ZP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reliable</a:t>
            </a:r>
            <a:r>
              <a:rPr lang="de-DE" dirty="0"/>
              <a:t> legal </a:t>
            </a:r>
            <a:r>
              <a:rPr lang="de-DE" dirty="0" err="1"/>
              <a:t>framework</a:t>
            </a:r>
            <a:r>
              <a:rPr lang="de-DE" dirty="0"/>
              <a:t> will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investments</a:t>
            </a:r>
            <a:r>
              <a:rPr lang="de-DE" dirty="0"/>
              <a:t> in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a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time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br>
              <a:rPr lang="de-DE" dirty="0"/>
            </a:br>
            <a:endParaRPr lang="de-DE" dirty="0"/>
          </a:p>
          <a:p>
            <a:r>
              <a:rPr lang="de-DE" dirty="0"/>
              <a:t>Also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a </a:t>
            </a:r>
            <a:r>
              <a:rPr lang="de-DE" dirty="0" err="1"/>
              <a:t>reliable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</a:t>
            </a:r>
            <a:r>
              <a:rPr lang="de-DE" dirty="0" err="1"/>
              <a:t>otherwise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won´t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markets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plastics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recycling</a:t>
            </a:r>
            <a:r>
              <a:rPr lang="de-DE" dirty="0"/>
              <a:t> material (e.g.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saved</a:t>
            </a:r>
            <a:r>
              <a:rPr lang="de-DE" dirty="0"/>
              <a:t> </a:t>
            </a:r>
            <a:r>
              <a:rPr lang="de-DE" dirty="0" err="1"/>
              <a:t>emissions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  <a:p>
            <a:r>
              <a:rPr lang="de-DE" dirty="0"/>
              <a:t>Zero </a:t>
            </a:r>
            <a:r>
              <a:rPr lang="de-DE" dirty="0" err="1"/>
              <a:t>pollution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eco</a:t>
            </a:r>
            <a:r>
              <a:rPr lang="de-DE" dirty="0"/>
              <a:t> design!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Stricter</a:t>
            </a:r>
            <a:r>
              <a:rPr lang="de-DE" dirty="0"/>
              <a:t> </a:t>
            </a:r>
            <a:r>
              <a:rPr lang="de-DE" dirty="0" err="1"/>
              <a:t>limits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also </a:t>
            </a:r>
            <a:r>
              <a:rPr lang="de-DE" dirty="0" err="1"/>
              <a:t>include</a:t>
            </a:r>
            <a:r>
              <a:rPr lang="de-DE" dirty="0"/>
              <a:t> an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</p:txBody>
      </p:sp>
      <p:pic>
        <p:nvPicPr>
          <p:cNvPr id="4" name="Picture 7" descr="© Photo by Lance Grandahl on Unspl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85977"/>
            <a:ext cx="1896223" cy="118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 PPT engl_02_2014_SE">
  <a:themeElements>
    <a:clrScheme name="REMONDIS 09_2011 l Master 14">
      <a:dk1>
        <a:srgbClr val="000000"/>
      </a:dk1>
      <a:lt1>
        <a:srgbClr val="FFFFFF"/>
      </a:lt1>
      <a:dk2>
        <a:srgbClr val="94A7B0"/>
      </a:dk2>
      <a:lt2>
        <a:srgbClr val="D90023"/>
      </a:lt2>
      <a:accent1>
        <a:srgbClr val="EAEAEA"/>
      </a:accent1>
      <a:accent2>
        <a:srgbClr val="5B8F22"/>
      </a:accent2>
      <a:accent3>
        <a:srgbClr val="FFFFFF"/>
      </a:accent3>
      <a:accent4>
        <a:srgbClr val="000000"/>
      </a:accent4>
      <a:accent5>
        <a:srgbClr val="F3F3F3"/>
      </a:accent5>
      <a:accent6>
        <a:srgbClr val="52811E"/>
      </a:accent6>
      <a:hlink>
        <a:srgbClr val="467492"/>
      </a:hlink>
      <a:folHlink>
        <a:srgbClr val="D55C19"/>
      </a:folHlink>
    </a:clrScheme>
    <a:fontScheme name="REMONDIS 09_2011 l Master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4A7B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4A7B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ＭＳ Ｐゴシック" charset="-128"/>
          </a:defRPr>
        </a:defPPr>
      </a:lstStyle>
    </a:lnDef>
  </a:objectDefaults>
  <a:extraClrSchemeLst>
    <a:extraClrScheme>
      <a:clrScheme name="REMONDIS 09_2011 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NDIS 09_2011 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46739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MONDIS 09_2011 l Master 14">
        <a:dk1>
          <a:srgbClr val="000000"/>
        </a:dk1>
        <a:lt1>
          <a:srgbClr val="FFFFFF"/>
        </a:lt1>
        <a:dk2>
          <a:srgbClr val="94A7B0"/>
        </a:dk2>
        <a:lt2>
          <a:srgbClr val="D90023"/>
        </a:lt2>
        <a:accent1>
          <a:srgbClr val="EAEAEA"/>
        </a:accent1>
        <a:accent2>
          <a:srgbClr val="5B8F22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2811E"/>
        </a:accent6>
        <a:hlink>
          <a:srgbClr val="467492"/>
        </a:hlink>
        <a:folHlink>
          <a:srgbClr val="D55C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40ABC5DDCAEC469D3B77CEC3FA9612" ma:contentTypeVersion="13" ma:contentTypeDescription="Create a new document." ma:contentTypeScope="" ma:versionID="fa0834b16e499d2b1cc65fa1b10cdd5a">
  <xsd:schema xmlns:xsd="http://www.w3.org/2001/XMLSchema" xmlns:xs="http://www.w3.org/2001/XMLSchema" xmlns:p="http://schemas.microsoft.com/office/2006/metadata/properties" xmlns:ns2="abd4d7d9-8995-423f-896a-7071cea071c9" xmlns:ns3="b5e2b349-a18f-4497-973a-a1464950ca64" targetNamespace="http://schemas.microsoft.com/office/2006/metadata/properties" ma:root="true" ma:fieldsID="0944699781584f1c6db3d8896f9d0639" ns2:_="" ns3:_="">
    <xsd:import namespace="abd4d7d9-8995-423f-896a-7071cea071c9"/>
    <xsd:import namespace="b5e2b349-a18f-4497-973a-a1464950ca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4d7d9-8995-423f-896a-7071cea07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2b349-a18f-4497-973a-a1464950c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96E608-DF14-461D-9D26-069CD57BA36E}"/>
</file>

<file path=customXml/itemProps2.xml><?xml version="1.0" encoding="utf-8"?>
<ds:datastoreItem xmlns:ds="http://schemas.openxmlformats.org/officeDocument/2006/customXml" ds:itemID="{1BF82931-F65E-41F0-B7AE-38CB395DB81D}"/>
</file>

<file path=customXml/itemProps3.xml><?xml version="1.0" encoding="utf-8"?>
<ds:datastoreItem xmlns:ds="http://schemas.openxmlformats.org/officeDocument/2006/customXml" ds:itemID="{6345DB00-46E3-4D35-955E-7DC88185BE55}"/>
</file>

<file path=docProps/app.xml><?xml version="1.0" encoding="utf-8"?>
<Properties xmlns="http://schemas.openxmlformats.org/officeDocument/2006/extended-properties" xmlns:vt="http://schemas.openxmlformats.org/officeDocument/2006/docPropsVTypes">
  <Template>Vorlage PPT engl_02_2014_SE</Template>
  <TotalTime>4</TotalTime>
  <Words>743</Words>
  <Application>Microsoft Office PowerPoint</Application>
  <PresentationFormat>Affichage à l'écran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Arial Narrow</vt:lpstr>
      <vt:lpstr>Wingdings</vt:lpstr>
      <vt:lpstr>Vorlage PPT engl_02_2014_SE</vt:lpstr>
      <vt:lpstr>The balance between circular economy &amp; zero-pollution ambitions</vt:lpstr>
      <vt:lpstr>Practical example: POP discussions about limit values for PBDE´s (e.g. decaBDE) in recycling plastics</vt:lpstr>
      <vt:lpstr>What is the influence of limit value? Before &amp; …</vt:lpstr>
      <vt:lpstr>What is the influence of limit value? … after</vt:lpstr>
      <vt:lpstr>What is the result of the discussions?</vt:lpstr>
      <vt:lpstr>What would be the result of strict limit values?</vt:lpstr>
      <vt:lpstr>What do we want?</vt:lpstr>
      <vt:lpstr>WEEE Plastics Mass Flows (EU28+2, 2020)</vt:lpstr>
      <vt:lpstr>For the future</vt:lpstr>
      <vt:lpstr>Thank you very much for your attention</vt:lpstr>
      <vt:lpstr>Sources for fotos </vt:lpstr>
    </vt:vector>
  </TitlesOfParts>
  <Company>REMONDIS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Schormann</dc:creator>
  <cp:lastModifiedBy>Valérie Plainemaison</cp:lastModifiedBy>
  <cp:revision>30</cp:revision>
  <dcterms:created xsi:type="dcterms:W3CDTF">2021-05-14T11:44:26Z</dcterms:created>
  <dcterms:modified xsi:type="dcterms:W3CDTF">2021-05-31T13:05:14Z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0x0101009140ABC5DDCAEC469D3B77CEC3FA9612</vt:lpwstr>
  </property>
</Properties>
</file>